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>
      <p:cViewPr varScale="1">
        <p:scale>
          <a:sx n="108" d="100"/>
          <a:sy n="108" d="100"/>
        </p:scale>
        <p:origin x="124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8407" y="133350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70209" y="123825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0656" y="344426"/>
            <a:ext cx="1038218" cy="104774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6525" y="7377562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769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2486" y="5392150"/>
            <a:ext cx="1676388" cy="16763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2888" y="6495410"/>
            <a:ext cx="2690920" cy="4544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1731" y="575564"/>
            <a:ext cx="9049385" cy="2856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93C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93C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93C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93C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8407" y="133350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70209" y="123825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0656" y="344426"/>
            <a:ext cx="1038218" cy="104774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6525" y="7377562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769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2486" y="5392150"/>
            <a:ext cx="1676388" cy="16763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2888" y="6495410"/>
            <a:ext cx="2690920" cy="4544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8407" y="133350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70209" y="123825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5912" y="304292"/>
            <a:ext cx="8026400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93C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1731" y="1418640"/>
            <a:ext cx="940943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hyperlink" Target="https://www.eapaediatrics.eu/advisory-%20groups/choose-wisel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jpg"/><Relationship Id="rId7" Type="http://schemas.openxmlformats.org/officeDocument/2006/relationships/image" Target="../media/image2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1.jpg"/><Relationship Id="rId10" Type="http://schemas.openxmlformats.org/officeDocument/2006/relationships/image" Target="../media/image18.png"/><Relationship Id="rId4" Type="http://schemas.openxmlformats.org/officeDocument/2006/relationships/image" Target="../media/image11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jpg"/><Relationship Id="rId7" Type="http://schemas.openxmlformats.org/officeDocument/2006/relationships/image" Target="../media/image1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jp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9.jp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jpg"/><Relationship Id="rId7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0.jpg"/><Relationship Id="rId9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31.jp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jp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4.jp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3.jpg"/><Relationship Id="rId10" Type="http://schemas.openxmlformats.org/officeDocument/2006/relationships/image" Target="../media/image18.png"/><Relationship Id="rId4" Type="http://schemas.openxmlformats.org/officeDocument/2006/relationships/image" Target="../media/image24.jp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1.jpg"/><Relationship Id="rId10" Type="http://schemas.openxmlformats.org/officeDocument/2006/relationships/image" Target="../media/image18.png"/><Relationship Id="rId4" Type="http://schemas.openxmlformats.org/officeDocument/2006/relationships/image" Target="../media/image20.jp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3.jp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54" y="-648"/>
            <a:ext cx="10692765" cy="7562850"/>
          </a:xfrm>
          <a:custGeom>
            <a:avLst/>
            <a:gdLst/>
            <a:ahLst/>
            <a:cxnLst/>
            <a:rect l="l" t="t" r="r" b="b"/>
            <a:pathLst>
              <a:path w="10692765" h="7562850">
                <a:moveTo>
                  <a:pt x="10692382" y="0"/>
                </a:moveTo>
                <a:lnTo>
                  <a:pt x="0" y="0"/>
                </a:lnTo>
                <a:lnTo>
                  <a:pt x="0" y="7562848"/>
                </a:lnTo>
                <a:lnTo>
                  <a:pt x="10692382" y="7562848"/>
                </a:lnTo>
                <a:lnTo>
                  <a:pt x="10692382" y="0"/>
                </a:lnTo>
                <a:close/>
              </a:path>
            </a:pathLst>
          </a:custGeom>
          <a:solidFill>
            <a:srgbClr val="253379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8115" cy="2628900"/>
          </a:xfrm>
          <a:custGeom>
            <a:avLst/>
            <a:gdLst/>
            <a:ahLst/>
            <a:cxnLst/>
            <a:rect l="l" t="t" r="r" b="b"/>
            <a:pathLst>
              <a:path w="7778115" h="2628900">
                <a:moveTo>
                  <a:pt x="5026457" y="708837"/>
                </a:moveTo>
                <a:lnTo>
                  <a:pt x="5021199" y="708342"/>
                </a:lnTo>
                <a:lnTo>
                  <a:pt x="5023294" y="712774"/>
                </a:lnTo>
                <a:lnTo>
                  <a:pt x="5026457" y="708837"/>
                </a:lnTo>
                <a:close/>
              </a:path>
              <a:path w="7778115" h="2628900">
                <a:moveTo>
                  <a:pt x="5139182" y="652894"/>
                </a:moveTo>
                <a:lnTo>
                  <a:pt x="5127155" y="653796"/>
                </a:lnTo>
                <a:lnTo>
                  <a:pt x="5084864" y="664806"/>
                </a:lnTo>
                <a:lnTo>
                  <a:pt x="5047488" y="687489"/>
                </a:lnTo>
                <a:lnTo>
                  <a:pt x="5026457" y="708837"/>
                </a:lnTo>
                <a:lnTo>
                  <a:pt x="5030038" y="709180"/>
                </a:lnTo>
                <a:lnTo>
                  <a:pt x="5038877" y="709371"/>
                </a:lnTo>
                <a:lnTo>
                  <a:pt x="5049202" y="708837"/>
                </a:lnTo>
                <a:lnTo>
                  <a:pt x="5048313" y="708837"/>
                </a:lnTo>
                <a:lnTo>
                  <a:pt x="5056505" y="707809"/>
                </a:lnTo>
                <a:lnTo>
                  <a:pt x="5097970" y="692899"/>
                </a:lnTo>
                <a:lnTo>
                  <a:pt x="5131270" y="664159"/>
                </a:lnTo>
                <a:lnTo>
                  <a:pt x="5136540" y="657072"/>
                </a:lnTo>
                <a:lnTo>
                  <a:pt x="5139182" y="652894"/>
                </a:lnTo>
                <a:close/>
              </a:path>
              <a:path w="7778115" h="2628900">
                <a:moveTo>
                  <a:pt x="5144681" y="652894"/>
                </a:moveTo>
                <a:lnTo>
                  <a:pt x="5141290" y="649579"/>
                </a:lnTo>
                <a:lnTo>
                  <a:pt x="5139182" y="652894"/>
                </a:lnTo>
                <a:lnTo>
                  <a:pt x="5144681" y="652894"/>
                </a:lnTo>
                <a:close/>
              </a:path>
              <a:path w="7778115" h="2628900">
                <a:moveTo>
                  <a:pt x="6578117" y="0"/>
                </a:moveTo>
                <a:lnTo>
                  <a:pt x="6470447" y="0"/>
                </a:lnTo>
                <a:lnTo>
                  <a:pt x="6423419" y="25400"/>
                </a:lnTo>
                <a:lnTo>
                  <a:pt x="6375679" y="38100"/>
                </a:lnTo>
                <a:lnTo>
                  <a:pt x="6280429" y="88900"/>
                </a:lnTo>
                <a:lnTo>
                  <a:pt x="6232931" y="101600"/>
                </a:lnTo>
                <a:lnTo>
                  <a:pt x="6185522" y="127000"/>
                </a:lnTo>
                <a:lnTo>
                  <a:pt x="6138202" y="139700"/>
                </a:lnTo>
                <a:lnTo>
                  <a:pt x="6043803" y="190500"/>
                </a:lnTo>
                <a:lnTo>
                  <a:pt x="5996737" y="203200"/>
                </a:lnTo>
                <a:lnTo>
                  <a:pt x="5902871" y="254000"/>
                </a:lnTo>
                <a:lnTo>
                  <a:pt x="5856059" y="266700"/>
                </a:lnTo>
                <a:lnTo>
                  <a:pt x="5762676" y="317500"/>
                </a:lnTo>
                <a:lnTo>
                  <a:pt x="5716130" y="330200"/>
                </a:lnTo>
                <a:lnTo>
                  <a:pt x="5530748" y="431800"/>
                </a:lnTo>
                <a:lnTo>
                  <a:pt x="5484622" y="444500"/>
                </a:lnTo>
                <a:lnTo>
                  <a:pt x="5209629" y="596900"/>
                </a:lnTo>
                <a:lnTo>
                  <a:pt x="5193563" y="596900"/>
                </a:lnTo>
                <a:lnTo>
                  <a:pt x="5178374" y="609600"/>
                </a:lnTo>
                <a:lnTo>
                  <a:pt x="5164036" y="622300"/>
                </a:lnTo>
                <a:lnTo>
                  <a:pt x="5150599" y="635000"/>
                </a:lnTo>
                <a:lnTo>
                  <a:pt x="5195240" y="635000"/>
                </a:lnTo>
                <a:lnTo>
                  <a:pt x="5238293" y="609600"/>
                </a:lnTo>
                <a:lnTo>
                  <a:pt x="5283276" y="596900"/>
                </a:lnTo>
                <a:lnTo>
                  <a:pt x="5509501" y="469900"/>
                </a:lnTo>
                <a:lnTo>
                  <a:pt x="5555018" y="457200"/>
                </a:lnTo>
                <a:lnTo>
                  <a:pt x="5692089" y="381000"/>
                </a:lnTo>
                <a:lnTo>
                  <a:pt x="5737949" y="368300"/>
                </a:lnTo>
                <a:lnTo>
                  <a:pt x="5829986" y="317500"/>
                </a:lnTo>
                <a:lnTo>
                  <a:pt x="5876125" y="304800"/>
                </a:lnTo>
                <a:lnTo>
                  <a:pt x="5968670" y="254000"/>
                </a:lnTo>
                <a:lnTo>
                  <a:pt x="6015101" y="241300"/>
                </a:lnTo>
                <a:lnTo>
                  <a:pt x="6061583" y="215900"/>
                </a:lnTo>
                <a:lnTo>
                  <a:pt x="6108192" y="203200"/>
                </a:lnTo>
                <a:lnTo>
                  <a:pt x="6201651" y="152400"/>
                </a:lnTo>
                <a:lnTo>
                  <a:pt x="6248514" y="139700"/>
                </a:lnTo>
                <a:lnTo>
                  <a:pt x="6295466" y="114300"/>
                </a:lnTo>
                <a:lnTo>
                  <a:pt x="6342507" y="101600"/>
                </a:lnTo>
                <a:lnTo>
                  <a:pt x="6389637" y="76200"/>
                </a:lnTo>
                <a:lnTo>
                  <a:pt x="6436868" y="63500"/>
                </a:lnTo>
                <a:lnTo>
                  <a:pt x="6484163" y="38100"/>
                </a:lnTo>
                <a:lnTo>
                  <a:pt x="6531064" y="25400"/>
                </a:lnTo>
                <a:lnTo>
                  <a:pt x="6578117" y="0"/>
                </a:lnTo>
                <a:close/>
              </a:path>
              <a:path w="7778115" h="2628900">
                <a:moveTo>
                  <a:pt x="7777721" y="0"/>
                </a:moveTo>
                <a:lnTo>
                  <a:pt x="7639139" y="0"/>
                </a:lnTo>
                <a:lnTo>
                  <a:pt x="7581722" y="12700"/>
                </a:lnTo>
                <a:lnTo>
                  <a:pt x="7532929" y="38100"/>
                </a:lnTo>
                <a:lnTo>
                  <a:pt x="7484186" y="50800"/>
                </a:lnTo>
                <a:lnTo>
                  <a:pt x="7435469" y="76200"/>
                </a:lnTo>
                <a:lnTo>
                  <a:pt x="7386790" y="88900"/>
                </a:lnTo>
                <a:lnTo>
                  <a:pt x="7338149" y="114300"/>
                </a:lnTo>
                <a:lnTo>
                  <a:pt x="7289546" y="127000"/>
                </a:lnTo>
                <a:lnTo>
                  <a:pt x="7241248" y="152400"/>
                </a:lnTo>
                <a:lnTo>
                  <a:pt x="7193204" y="165100"/>
                </a:lnTo>
                <a:lnTo>
                  <a:pt x="7097687" y="215900"/>
                </a:lnTo>
                <a:lnTo>
                  <a:pt x="7050075" y="228600"/>
                </a:lnTo>
                <a:lnTo>
                  <a:pt x="6954812" y="279400"/>
                </a:lnTo>
                <a:lnTo>
                  <a:pt x="6907035" y="292100"/>
                </a:lnTo>
                <a:lnTo>
                  <a:pt x="6859067" y="317500"/>
                </a:lnTo>
                <a:lnTo>
                  <a:pt x="6810870" y="330200"/>
                </a:lnTo>
                <a:lnTo>
                  <a:pt x="6761988" y="355600"/>
                </a:lnTo>
                <a:lnTo>
                  <a:pt x="6713258" y="368300"/>
                </a:lnTo>
                <a:lnTo>
                  <a:pt x="6616243" y="419100"/>
                </a:lnTo>
                <a:lnTo>
                  <a:pt x="6567932" y="431800"/>
                </a:lnTo>
                <a:lnTo>
                  <a:pt x="6471742" y="482600"/>
                </a:lnTo>
                <a:lnTo>
                  <a:pt x="6423838" y="495300"/>
                </a:lnTo>
                <a:lnTo>
                  <a:pt x="6233376" y="596900"/>
                </a:lnTo>
                <a:lnTo>
                  <a:pt x="6186030" y="609600"/>
                </a:lnTo>
                <a:lnTo>
                  <a:pt x="6050966" y="685800"/>
                </a:lnTo>
                <a:lnTo>
                  <a:pt x="6005919" y="698500"/>
                </a:lnTo>
                <a:lnTo>
                  <a:pt x="5870575" y="774700"/>
                </a:lnTo>
                <a:lnTo>
                  <a:pt x="5825439" y="787400"/>
                </a:lnTo>
                <a:lnTo>
                  <a:pt x="5689892" y="863600"/>
                </a:lnTo>
                <a:lnTo>
                  <a:pt x="5644680" y="876300"/>
                </a:lnTo>
                <a:lnTo>
                  <a:pt x="5599455" y="901700"/>
                </a:lnTo>
                <a:lnTo>
                  <a:pt x="5508968" y="939800"/>
                </a:lnTo>
                <a:lnTo>
                  <a:pt x="5418455" y="990600"/>
                </a:lnTo>
                <a:lnTo>
                  <a:pt x="5010963" y="1181100"/>
                </a:lnTo>
                <a:lnTo>
                  <a:pt x="4965687" y="1206500"/>
                </a:lnTo>
                <a:lnTo>
                  <a:pt x="4919243" y="1231900"/>
                </a:lnTo>
                <a:lnTo>
                  <a:pt x="4779962" y="1295400"/>
                </a:lnTo>
                <a:lnTo>
                  <a:pt x="4686986" y="1346200"/>
                </a:lnTo>
                <a:lnTo>
                  <a:pt x="4640415" y="1358900"/>
                </a:lnTo>
                <a:lnTo>
                  <a:pt x="4500270" y="1435100"/>
                </a:lnTo>
                <a:lnTo>
                  <a:pt x="4453344" y="1447800"/>
                </a:lnTo>
                <a:lnTo>
                  <a:pt x="4406290" y="1473200"/>
                </a:lnTo>
                <a:lnTo>
                  <a:pt x="4359097" y="1485900"/>
                </a:lnTo>
                <a:lnTo>
                  <a:pt x="4266489" y="1536700"/>
                </a:lnTo>
                <a:lnTo>
                  <a:pt x="4220083" y="1549400"/>
                </a:lnTo>
                <a:lnTo>
                  <a:pt x="4173639" y="1574800"/>
                </a:lnTo>
                <a:lnTo>
                  <a:pt x="4127106" y="1587500"/>
                </a:lnTo>
                <a:lnTo>
                  <a:pt x="4080510" y="1612900"/>
                </a:lnTo>
                <a:lnTo>
                  <a:pt x="4033837" y="1625600"/>
                </a:lnTo>
                <a:lnTo>
                  <a:pt x="3987076" y="1651000"/>
                </a:lnTo>
                <a:lnTo>
                  <a:pt x="3940238" y="1663700"/>
                </a:lnTo>
                <a:lnTo>
                  <a:pt x="3893299" y="1689100"/>
                </a:lnTo>
                <a:lnTo>
                  <a:pt x="3799116" y="1714500"/>
                </a:lnTo>
                <a:lnTo>
                  <a:pt x="3751872" y="1739900"/>
                </a:lnTo>
                <a:lnTo>
                  <a:pt x="3657041" y="1765300"/>
                </a:lnTo>
                <a:lnTo>
                  <a:pt x="3609429" y="1790700"/>
                </a:lnTo>
                <a:lnTo>
                  <a:pt x="3417697" y="1841500"/>
                </a:lnTo>
                <a:lnTo>
                  <a:pt x="3369399" y="1866900"/>
                </a:lnTo>
                <a:lnTo>
                  <a:pt x="3076283" y="1943100"/>
                </a:lnTo>
                <a:lnTo>
                  <a:pt x="3026829" y="1943100"/>
                </a:lnTo>
                <a:lnTo>
                  <a:pt x="2977172" y="1955800"/>
                </a:lnTo>
                <a:lnTo>
                  <a:pt x="2871419" y="1981200"/>
                </a:lnTo>
                <a:lnTo>
                  <a:pt x="2818333" y="1981200"/>
                </a:lnTo>
                <a:lnTo>
                  <a:pt x="2711958" y="2006600"/>
                </a:lnTo>
                <a:lnTo>
                  <a:pt x="2607653" y="2006600"/>
                </a:lnTo>
                <a:lnTo>
                  <a:pt x="2621496" y="1981200"/>
                </a:lnTo>
                <a:lnTo>
                  <a:pt x="2632443" y="1968500"/>
                </a:lnTo>
                <a:lnTo>
                  <a:pt x="2642095" y="1955800"/>
                </a:lnTo>
                <a:lnTo>
                  <a:pt x="2652077" y="1955800"/>
                </a:lnTo>
                <a:lnTo>
                  <a:pt x="2688806" y="1930400"/>
                </a:lnTo>
                <a:lnTo>
                  <a:pt x="2763164" y="1905000"/>
                </a:lnTo>
                <a:lnTo>
                  <a:pt x="2799486" y="1879600"/>
                </a:lnTo>
                <a:lnTo>
                  <a:pt x="2830271" y="1854200"/>
                </a:lnTo>
                <a:lnTo>
                  <a:pt x="2857881" y="1828800"/>
                </a:lnTo>
                <a:lnTo>
                  <a:pt x="2834589" y="1841500"/>
                </a:lnTo>
                <a:lnTo>
                  <a:pt x="2811564" y="1841500"/>
                </a:lnTo>
                <a:lnTo>
                  <a:pt x="2788818" y="1854200"/>
                </a:lnTo>
                <a:lnTo>
                  <a:pt x="2766352" y="1854200"/>
                </a:lnTo>
                <a:lnTo>
                  <a:pt x="2723337" y="1879600"/>
                </a:lnTo>
                <a:lnTo>
                  <a:pt x="2680551" y="1892300"/>
                </a:lnTo>
                <a:lnTo>
                  <a:pt x="2637993" y="1917700"/>
                </a:lnTo>
                <a:lnTo>
                  <a:pt x="2595537" y="1930400"/>
                </a:lnTo>
                <a:lnTo>
                  <a:pt x="2510777" y="1981200"/>
                </a:lnTo>
                <a:lnTo>
                  <a:pt x="2483383" y="1993900"/>
                </a:lnTo>
                <a:lnTo>
                  <a:pt x="2455380" y="1993900"/>
                </a:lnTo>
                <a:lnTo>
                  <a:pt x="2397633" y="2019300"/>
                </a:lnTo>
                <a:lnTo>
                  <a:pt x="2129917" y="2019300"/>
                </a:lnTo>
                <a:lnTo>
                  <a:pt x="2102002" y="2006600"/>
                </a:lnTo>
                <a:lnTo>
                  <a:pt x="2046630" y="2006600"/>
                </a:lnTo>
                <a:lnTo>
                  <a:pt x="2019173" y="1993900"/>
                </a:lnTo>
                <a:lnTo>
                  <a:pt x="1991995" y="1993900"/>
                </a:lnTo>
                <a:lnTo>
                  <a:pt x="1965185" y="1981200"/>
                </a:lnTo>
                <a:lnTo>
                  <a:pt x="1938731" y="1981200"/>
                </a:lnTo>
                <a:lnTo>
                  <a:pt x="1887054" y="1955800"/>
                </a:lnTo>
                <a:lnTo>
                  <a:pt x="1837601" y="1930400"/>
                </a:lnTo>
                <a:lnTo>
                  <a:pt x="1790509" y="1905000"/>
                </a:lnTo>
                <a:lnTo>
                  <a:pt x="1768055" y="1879600"/>
                </a:lnTo>
                <a:lnTo>
                  <a:pt x="1746377" y="1866900"/>
                </a:lnTo>
                <a:lnTo>
                  <a:pt x="1725447" y="1841500"/>
                </a:lnTo>
                <a:lnTo>
                  <a:pt x="1703832" y="1828800"/>
                </a:lnTo>
                <a:lnTo>
                  <a:pt x="1682572" y="1803400"/>
                </a:lnTo>
                <a:lnTo>
                  <a:pt x="1661668" y="1778000"/>
                </a:lnTo>
                <a:lnTo>
                  <a:pt x="1641132" y="1765300"/>
                </a:lnTo>
                <a:lnTo>
                  <a:pt x="1608493" y="1727200"/>
                </a:lnTo>
                <a:lnTo>
                  <a:pt x="1576870" y="1689100"/>
                </a:lnTo>
                <a:lnTo>
                  <a:pt x="1546288" y="1651000"/>
                </a:lnTo>
                <a:lnTo>
                  <a:pt x="1516710" y="1612900"/>
                </a:lnTo>
                <a:lnTo>
                  <a:pt x="1488135" y="1562100"/>
                </a:lnTo>
                <a:lnTo>
                  <a:pt x="1460588" y="1524000"/>
                </a:lnTo>
                <a:lnTo>
                  <a:pt x="1434071" y="1485900"/>
                </a:lnTo>
                <a:lnTo>
                  <a:pt x="1408557" y="1435100"/>
                </a:lnTo>
                <a:lnTo>
                  <a:pt x="1359662" y="1358900"/>
                </a:lnTo>
                <a:lnTo>
                  <a:pt x="1334973" y="1308100"/>
                </a:lnTo>
                <a:lnTo>
                  <a:pt x="1310030" y="1270000"/>
                </a:lnTo>
                <a:lnTo>
                  <a:pt x="1284795" y="1219200"/>
                </a:lnTo>
                <a:lnTo>
                  <a:pt x="1259268" y="1181100"/>
                </a:lnTo>
                <a:lnTo>
                  <a:pt x="1233487" y="1130300"/>
                </a:lnTo>
                <a:lnTo>
                  <a:pt x="1181061" y="1054100"/>
                </a:lnTo>
                <a:lnTo>
                  <a:pt x="1154442" y="1003300"/>
                </a:lnTo>
                <a:lnTo>
                  <a:pt x="1100353" y="927100"/>
                </a:lnTo>
                <a:lnTo>
                  <a:pt x="1072896" y="876300"/>
                </a:lnTo>
                <a:lnTo>
                  <a:pt x="1017143" y="800100"/>
                </a:lnTo>
                <a:lnTo>
                  <a:pt x="988847" y="762000"/>
                </a:lnTo>
                <a:lnTo>
                  <a:pt x="960272" y="711200"/>
                </a:lnTo>
                <a:lnTo>
                  <a:pt x="933589" y="673100"/>
                </a:lnTo>
                <a:lnTo>
                  <a:pt x="905687" y="635000"/>
                </a:lnTo>
                <a:lnTo>
                  <a:pt x="876554" y="609600"/>
                </a:lnTo>
                <a:lnTo>
                  <a:pt x="846150" y="571500"/>
                </a:lnTo>
                <a:lnTo>
                  <a:pt x="814616" y="533400"/>
                </a:lnTo>
                <a:lnTo>
                  <a:pt x="781964" y="495300"/>
                </a:lnTo>
                <a:lnTo>
                  <a:pt x="748233" y="469900"/>
                </a:lnTo>
                <a:lnTo>
                  <a:pt x="713397" y="431800"/>
                </a:lnTo>
                <a:lnTo>
                  <a:pt x="677557" y="406400"/>
                </a:lnTo>
                <a:lnTo>
                  <a:pt x="640765" y="381000"/>
                </a:lnTo>
                <a:lnTo>
                  <a:pt x="603046" y="355600"/>
                </a:lnTo>
                <a:lnTo>
                  <a:pt x="564388" y="330200"/>
                </a:lnTo>
                <a:lnTo>
                  <a:pt x="524891" y="304800"/>
                </a:lnTo>
                <a:lnTo>
                  <a:pt x="484606" y="279400"/>
                </a:lnTo>
                <a:lnTo>
                  <a:pt x="443585" y="254000"/>
                </a:lnTo>
                <a:lnTo>
                  <a:pt x="401789" y="241300"/>
                </a:lnTo>
                <a:lnTo>
                  <a:pt x="309511" y="190500"/>
                </a:lnTo>
                <a:lnTo>
                  <a:pt x="263207" y="177800"/>
                </a:lnTo>
                <a:lnTo>
                  <a:pt x="216801" y="152400"/>
                </a:lnTo>
                <a:lnTo>
                  <a:pt x="170307" y="139700"/>
                </a:lnTo>
                <a:lnTo>
                  <a:pt x="123710" y="114300"/>
                </a:lnTo>
                <a:lnTo>
                  <a:pt x="30251" y="88900"/>
                </a:lnTo>
                <a:lnTo>
                  <a:pt x="0" y="76200"/>
                </a:lnTo>
                <a:lnTo>
                  <a:pt x="0" y="165100"/>
                </a:lnTo>
                <a:lnTo>
                  <a:pt x="35242" y="177800"/>
                </a:lnTo>
                <a:lnTo>
                  <a:pt x="80937" y="203200"/>
                </a:lnTo>
                <a:lnTo>
                  <a:pt x="126771" y="215900"/>
                </a:lnTo>
                <a:lnTo>
                  <a:pt x="172681" y="241300"/>
                </a:lnTo>
                <a:lnTo>
                  <a:pt x="218630" y="254000"/>
                </a:lnTo>
                <a:lnTo>
                  <a:pt x="264566" y="279400"/>
                </a:lnTo>
                <a:lnTo>
                  <a:pt x="310438" y="292100"/>
                </a:lnTo>
                <a:lnTo>
                  <a:pt x="350913" y="317500"/>
                </a:lnTo>
                <a:lnTo>
                  <a:pt x="390702" y="330200"/>
                </a:lnTo>
                <a:lnTo>
                  <a:pt x="429780" y="355600"/>
                </a:lnTo>
                <a:lnTo>
                  <a:pt x="468185" y="381000"/>
                </a:lnTo>
                <a:lnTo>
                  <a:pt x="505802" y="406400"/>
                </a:lnTo>
                <a:lnTo>
                  <a:pt x="542556" y="431800"/>
                </a:lnTo>
                <a:lnTo>
                  <a:pt x="578485" y="457200"/>
                </a:lnTo>
                <a:lnTo>
                  <a:pt x="613537" y="482600"/>
                </a:lnTo>
                <a:lnTo>
                  <a:pt x="647636" y="508000"/>
                </a:lnTo>
                <a:lnTo>
                  <a:pt x="680745" y="546100"/>
                </a:lnTo>
                <a:lnTo>
                  <a:pt x="712863" y="571500"/>
                </a:lnTo>
                <a:lnTo>
                  <a:pt x="743966" y="609600"/>
                </a:lnTo>
                <a:lnTo>
                  <a:pt x="774001" y="635000"/>
                </a:lnTo>
                <a:lnTo>
                  <a:pt x="802894" y="673100"/>
                </a:lnTo>
                <a:lnTo>
                  <a:pt x="830643" y="711200"/>
                </a:lnTo>
                <a:lnTo>
                  <a:pt x="857275" y="749300"/>
                </a:lnTo>
                <a:lnTo>
                  <a:pt x="888466" y="787400"/>
                </a:lnTo>
                <a:lnTo>
                  <a:pt x="919149" y="825500"/>
                </a:lnTo>
                <a:lnTo>
                  <a:pt x="949350" y="876300"/>
                </a:lnTo>
                <a:lnTo>
                  <a:pt x="979043" y="914400"/>
                </a:lnTo>
                <a:lnTo>
                  <a:pt x="1008227" y="965200"/>
                </a:lnTo>
                <a:lnTo>
                  <a:pt x="1036929" y="1003300"/>
                </a:lnTo>
                <a:lnTo>
                  <a:pt x="1065123" y="1054100"/>
                </a:lnTo>
                <a:lnTo>
                  <a:pt x="1092835" y="1092200"/>
                </a:lnTo>
                <a:lnTo>
                  <a:pt x="1120013" y="1143000"/>
                </a:lnTo>
                <a:lnTo>
                  <a:pt x="1146060" y="1181100"/>
                </a:lnTo>
                <a:lnTo>
                  <a:pt x="1171803" y="1231900"/>
                </a:lnTo>
                <a:lnTo>
                  <a:pt x="1222654" y="1308100"/>
                </a:lnTo>
                <a:lnTo>
                  <a:pt x="1247902" y="1358900"/>
                </a:lnTo>
                <a:lnTo>
                  <a:pt x="1298359" y="1435100"/>
                </a:lnTo>
                <a:lnTo>
                  <a:pt x="1323721" y="1485900"/>
                </a:lnTo>
                <a:lnTo>
                  <a:pt x="1374965" y="1562100"/>
                </a:lnTo>
                <a:lnTo>
                  <a:pt x="1401013" y="1612900"/>
                </a:lnTo>
                <a:lnTo>
                  <a:pt x="1427429" y="1651000"/>
                </a:lnTo>
                <a:lnTo>
                  <a:pt x="1453426" y="1689100"/>
                </a:lnTo>
                <a:lnTo>
                  <a:pt x="1480731" y="1727200"/>
                </a:lnTo>
                <a:lnTo>
                  <a:pt x="1509344" y="1765300"/>
                </a:lnTo>
                <a:lnTo>
                  <a:pt x="1539240" y="1803400"/>
                </a:lnTo>
                <a:lnTo>
                  <a:pt x="1570443" y="1841500"/>
                </a:lnTo>
                <a:lnTo>
                  <a:pt x="1602943" y="1879600"/>
                </a:lnTo>
                <a:lnTo>
                  <a:pt x="1624584" y="1892300"/>
                </a:lnTo>
                <a:lnTo>
                  <a:pt x="1647101" y="1917700"/>
                </a:lnTo>
                <a:lnTo>
                  <a:pt x="1670494" y="1930400"/>
                </a:lnTo>
                <a:lnTo>
                  <a:pt x="1694751" y="1955800"/>
                </a:lnTo>
                <a:lnTo>
                  <a:pt x="1719795" y="1968500"/>
                </a:lnTo>
                <a:lnTo>
                  <a:pt x="1771992" y="2006600"/>
                </a:lnTo>
                <a:lnTo>
                  <a:pt x="1855127" y="2044700"/>
                </a:lnTo>
                <a:lnTo>
                  <a:pt x="1913089" y="2070100"/>
                </a:lnTo>
                <a:lnTo>
                  <a:pt x="1942719" y="2070100"/>
                </a:lnTo>
                <a:lnTo>
                  <a:pt x="1972627" y="2082800"/>
                </a:lnTo>
                <a:lnTo>
                  <a:pt x="2002790" y="2082800"/>
                </a:lnTo>
                <a:lnTo>
                  <a:pt x="2033270" y="2095500"/>
                </a:lnTo>
                <a:lnTo>
                  <a:pt x="2055202" y="2095500"/>
                </a:lnTo>
                <a:lnTo>
                  <a:pt x="2076907" y="2108200"/>
                </a:lnTo>
                <a:lnTo>
                  <a:pt x="2119617" y="2108200"/>
                </a:lnTo>
                <a:lnTo>
                  <a:pt x="2124964" y="2120900"/>
                </a:lnTo>
                <a:lnTo>
                  <a:pt x="2129980" y="2120900"/>
                </a:lnTo>
                <a:lnTo>
                  <a:pt x="2135238" y="2133600"/>
                </a:lnTo>
                <a:lnTo>
                  <a:pt x="2141385" y="2133600"/>
                </a:lnTo>
                <a:lnTo>
                  <a:pt x="2107311" y="2171700"/>
                </a:lnTo>
                <a:lnTo>
                  <a:pt x="2070417" y="2184400"/>
                </a:lnTo>
                <a:lnTo>
                  <a:pt x="2030691" y="2209800"/>
                </a:lnTo>
                <a:lnTo>
                  <a:pt x="1988185" y="2222500"/>
                </a:lnTo>
                <a:lnTo>
                  <a:pt x="1942655" y="2247900"/>
                </a:lnTo>
                <a:lnTo>
                  <a:pt x="1896897" y="2260600"/>
                </a:lnTo>
                <a:lnTo>
                  <a:pt x="1804758" y="2311400"/>
                </a:lnTo>
                <a:lnTo>
                  <a:pt x="1758391" y="2324100"/>
                </a:lnTo>
                <a:lnTo>
                  <a:pt x="1711794" y="2349500"/>
                </a:lnTo>
                <a:lnTo>
                  <a:pt x="1618005" y="2374900"/>
                </a:lnTo>
                <a:lnTo>
                  <a:pt x="1570774" y="2400300"/>
                </a:lnTo>
                <a:lnTo>
                  <a:pt x="1379804" y="2451100"/>
                </a:lnTo>
                <a:lnTo>
                  <a:pt x="1331544" y="2476500"/>
                </a:lnTo>
                <a:lnTo>
                  <a:pt x="1234363" y="2501900"/>
                </a:lnTo>
                <a:lnTo>
                  <a:pt x="1123772" y="2527300"/>
                </a:lnTo>
                <a:lnTo>
                  <a:pt x="1067943" y="2527300"/>
                </a:lnTo>
                <a:lnTo>
                  <a:pt x="955268" y="2552700"/>
                </a:lnTo>
                <a:lnTo>
                  <a:pt x="614870" y="2552700"/>
                </a:lnTo>
                <a:lnTo>
                  <a:pt x="558330" y="2540000"/>
                </a:lnTo>
                <a:lnTo>
                  <a:pt x="502005" y="2540000"/>
                </a:lnTo>
                <a:lnTo>
                  <a:pt x="335051" y="2501900"/>
                </a:lnTo>
                <a:lnTo>
                  <a:pt x="237578" y="2476500"/>
                </a:lnTo>
                <a:lnTo>
                  <a:pt x="190195" y="2451100"/>
                </a:lnTo>
                <a:lnTo>
                  <a:pt x="143725" y="2438400"/>
                </a:lnTo>
                <a:lnTo>
                  <a:pt x="98171" y="2413000"/>
                </a:lnTo>
                <a:lnTo>
                  <a:pt x="53517" y="2387600"/>
                </a:lnTo>
                <a:lnTo>
                  <a:pt x="9779" y="2362200"/>
                </a:lnTo>
                <a:lnTo>
                  <a:pt x="0" y="2349500"/>
                </a:lnTo>
                <a:lnTo>
                  <a:pt x="0" y="2451100"/>
                </a:lnTo>
                <a:lnTo>
                  <a:pt x="43370" y="2476500"/>
                </a:lnTo>
                <a:lnTo>
                  <a:pt x="88722" y="2501900"/>
                </a:lnTo>
                <a:lnTo>
                  <a:pt x="135026" y="2527300"/>
                </a:lnTo>
                <a:lnTo>
                  <a:pt x="182308" y="2540000"/>
                </a:lnTo>
                <a:lnTo>
                  <a:pt x="230543" y="2565400"/>
                </a:lnTo>
                <a:lnTo>
                  <a:pt x="378587" y="2603500"/>
                </a:lnTo>
                <a:lnTo>
                  <a:pt x="428752" y="2603500"/>
                </a:lnTo>
                <a:lnTo>
                  <a:pt x="479323" y="2616200"/>
                </a:lnTo>
                <a:lnTo>
                  <a:pt x="582549" y="2616200"/>
                </a:lnTo>
                <a:lnTo>
                  <a:pt x="634720" y="2628900"/>
                </a:lnTo>
                <a:lnTo>
                  <a:pt x="739013" y="2628900"/>
                </a:lnTo>
                <a:lnTo>
                  <a:pt x="791108" y="2616200"/>
                </a:lnTo>
                <a:lnTo>
                  <a:pt x="895235" y="2616200"/>
                </a:lnTo>
                <a:lnTo>
                  <a:pt x="947267" y="2603500"/>
                </a:lnTo>
                <a:lnTo>
                  <a:pt x="999134" y="2603500"/>
                </a:lnTo>
                <a:lnTo>
                  <a:pt x="1102004" y="2578100"/>
                </a:lnTo>
                <a:lnTo>
                  <a:pt x="1153007" y="2578100"/>
                </a:lnTo>
                <a:lnTo>
                  <a:pt x="1254150" y="2552700"/>
                </a:lnTo>
                <a:lnTo>
                  <a:pt x="1304290" y="2527300"/>
                </a:lnTo>
                <a:lnTo>
                  <a:pt x="1354150" y="2514600"/>
                </a:lnTo>
                <a:lnTo>
                  <a:pt x="1448181" y="2489200"/>
                </a:lnTo>
                <a:lnTo>
                  <a:pt x="1494866" y="2463800"/>
                </a:lnTo>
                <a:lnTo>
                  <a:pt x="1587563" y="2438400"/>
                </a:lnTo>
                <a:lnTo>
                  <a:pt x="1633639" y="2413000"/>
                </a:lnTo>
                <a:lnTo>
                  <a:pt x="1679575" y="2400300"/>
                </a:lnTo>
                <a:lnTo>
                  <a:pt x="1725371" y="2374900"/>
                </a:lnTo>
                <a:lnTo>
                  <a:pt x="1771053" y="2362200"/>
                </a:lnTo>
                <a:lnTo>
                  <a:pt x="1862188" y="2311400"/>
                </a:lnTo>
                <a:lnTo>
                  <a:pt x="1907654" y="2298700"/>
                </a:lnTo>
                <a:lnTo>
                  <a:pt x="1998548" y="2260600"/>
                </a:lnTo>
                <a:lnTo>
                  <a:pt x="2043976" y="2235200"/>
                </a:lnTo>
                <a:lnTo>
                  <a:pt x="2089480" y="2222500"/>
                </a:lnTo>
                <a:lnTo>
                  <a:pt x="2134997" y="2197100"/>
                </a:lnTo>
                <a:lnTo>
                  <a:pt x="2180615" y="2184400"/>
                </a:lnTo>
                <a:lnTo>
                  <a:pt x="2280272" y="2133600"/>
                </a:lnTo>
                <a:lnTo>
                  <a:pt x="2331542" y="2120900"/>
                </a:lnTo>
                <a:lnTo>
                  <a:pt x="2383790" y="2120900"/>
                </a:lnTo>
                <a:lnTo>
                  <a:pt x="2437003" y="2108200"/>
                </a:lnTo>
                <a:lnTo>
                  <a:pt x="2532824" y="2108200"/>
                </a:lnTo>
                <a:lnTo>
                  <a:pt x="2580602" y="2095500"/>
                </a:lnTo>
                <a:lnTo>
                  <a:pt x="2628303" y="2095500"/>
                </a:lnTo>
                <a:lnTo>
                  <a:pt x="2675915" y="2082800"/>
                </a:lnTo>
                <a:lnTo>
                  <a:pt x="2723426" y="2082800"/>
                </a:lnTo>
                <a:lnTo>
                  <a:pt x="2770873" y="2070100"/>
                </a:lnTo>
                <a:lnTo>
                  <a:pt x="2818219" y="2070100"/>
                </a:lnTo>
                <a:lnTo>
                  <a:pt x="3011716" y="2019300"/>
                </a:lnTo>
                <a:lnTo>
                  <a:pt x="3060217" y="2019300"/>
                </a:lnTo>
                <a:lnTo>
                  <a:pt x="3396170" y="1930400"/>
                </a:lnTo>
                <a:lnTo>
                  <a:pt x="3443643" y="1905000"/>
                </a:lnTo>
                <a:lnTo>
                  <a:pt x="3585362" y="1866900"/>
                </a:lnTo>
                <a:lnTo>
                  <a:pt x="3632352" y="1841500"/>
                </a:lnTo>
                <a:lnTo>
                  <a:pt x="3725926" y="1816100"/>
                </a:lnTo>
                <a:lnTo>
                  <a:pt x="3772535" y="1790700"/>
                </a:lnTo>
                <a:lnTo>
                  <a:pt x="3865372" y="1765300"/>
                </a:lnTo>
                <a:lnTo>
                  <a:pt x="3913086" y="1739900"/>
                </a:lnTo>
                <a:lnTo>
                  <a:pt x="3960698" y="1727200"/>
                </a:lnTo>
                <a:lnTo>
                  <a:pt x="4055694" y="1676400"/>
                </a:lnTo>
                <a:lnTo>
                  <a:pt x="4103065" y="1663700"/>
                </a:lnTo>
                <a:lnTo>
                  <a:pt x="4150360" y="1638300"/>
                </a:lnTo>
                <a:lnTo>
                  <a:pt x="4197591" y="1625600"/>
                </a:lnTo>
                <a:lnTo>
                  <a:pt x="4291825" y="1574800"/>
                </a:lnTo>
                <a:lnTo>
                  <a:pt x="4338828" y="1562100"/>
                </a:lnTo>
                <a:lnTo>
                  <a:pt x="4432668" y="1511300"/>
                </a:lnTo>
                <a:lnTo>
                  <a:pt x="4479493" y="1498600"/>
                </a:lnTo>
                <a:lnTo>
                  <a:pt x="4572965" y="1447800"/>
                </a:lnTo>
                <a:lnTo>
                  <a:pt x="4619612" y="1435100"/>
                </a:lnTo>
                <a:lnTo>
                  <a:pt x="4759249" y="1358900"/>
                </a:lnTo>
                <a:lnTo>
                  <a:pt x="4805680" y="1346200"/>
                </a:lnTo>
                <a:lnTo>
                  <a:pt x="4898466" y="1295400"/>
                </a:lnTo>
                <a:lnTo>
                  <a:pt x="4943145" y="1270000"/>
                </a:lnTo>
                <a:lnTo>
                  <a:pt x="5032591" y="1231900"/>
                </a:lnTo>
                <a:lnTo>
                  <a:pt x="5077295" y="1206500"/>
                </a:lnTo>
                <a:lnTo>
                  <a:pt x="5121935" y="1193800"/>
                </a:lnTo>
                <a:lnTo>
                  <a:pt x="5298808" y="1092200"/>
                </a:lnTo>
                <a:lnTo>
                  <a:pt x="5343957" y="1079500"/>
                </a:lnTo>
                <a:lnTo>
                  <a:pt x="5616181" y="927100"/>
                </a:lnTo>
                <a:lnTo>
                  <a:pt x="5661774" y="914400"/>
                </a:lnTo>
                <a:lnTo>
                  <a:pt x="5844819" y="812800"/>
                </a:lnTo>
                <a:lnTo>
                  <a:pt x="5890730" y="800100"/>
                </a:lnTo>
                <a:lnTo>
                  <a:pt x="6028944" y="723900"/>
                </a:lnTo>
                <a:lnTo>
                  <a:pt x="6075172" y="711200"/>
                </a:lnTo>
                <a:lnTo>
                  <a:pt x="6167831" y="660400"/>
                </a:lnTo>
                <a:lnTo>
                  <a:pt x="6214275" y="647700"/>
                </a:lnTo>
                <a:lnTo>
                  <a:pt x="6307379" y="596900"/>
                </a:lnTo>
                <a:lnTo>
                  <a:pt x="6354064" y="584200"/>
                </a:lnTo>
                <a:lnTo>
                  <a:pt x="6400825" y="558800"/>
                </a:lnTo>
                <a:lnTo>
                  <a:pt x="6447663" y="546100"/>
                </a:lnTo>
                <a:lnTo>
                  <a:pt x="6541554" y="495300"/>
                </a:lnTo>
                <a:lnTo>
                  <a:pt x="6588658" y="482600"/>
                </a:lnTo>
                <a:lnTo>
                  <a:pt x="6683210" y="444500"/>
                </a:lnTo>
                <a:lnTo>
                  <a:pt x="6777825" y="393700"/>
                </a:lnTo>
                <a:lnTo>
                  <a:pt x="6825145" y="381000"/>
                </a:lnTo>
                <a:lnTo>
                  <a:pt x="6872478" y="355600"/>
                </a:lnTo>
                <a:lnTo>
                  <a:pt x="6919811" y="342900"/>
                </a:lnTo>
                <a:lnTo>
                  <a:pt x="6967182" y="317500"/>
                </a:lnTo>
                <a:lnTo>
                  <a:pt x="7014578" y="304800"/>
                </a:lnTo>
                <a:lnTo>
                  <a:pt x="7062000" y="279400"/>
                </a:lnTo>
                <a:lnTo>
                  <a:pt x="7109447" y="266700"/>
                </a:lnTo>
                <a:lnTo>
                  <a:pt x="7156920" y="241300"/>
                </a:lnTo>
                <a:lnTo>
                  <a:pt x="7204418" y="228600"/>
                </a:lnTo>
                <a:lnTo>
                  <a:pt x="7251979" y="203200"/>
                </a:lnTo>
                <a:lnTo>
                  <a:pt x="7299579" y="190500"/>
                </a:lnTo>
                <a:lnTo>
                  <a:pt x="7347217" y="165100"/>
                </a:lnTo>
                <a:lnTo>
                  <a:pt x="7394880" y="152400"/>
                </a:lnTo>
                <a:lnTo>
                  <a:pt x="7442632" y="127000"/>
                </a:lnTo>
                <a:lnTo>
                  <a:pt x="7490155" y="114300"/>
                </a:lnTo>
                <a:lnTo>
                  <a:pt x="7537793" y="88900"/>
                </a:lnTo>
                <a:lnTo>
                  <a:pt x="7585545" y="76200"/>
                </a:lnTo>
                <a:lnTo>
                  <a:pt x="7633411" y="50800"/>
                </a:lnTo>
                <a:lnTo>
                  <a:pt x="7681392" y="38100"/>
                </a:lnTo>
                <a:lnTo>
                  <a:pt x="7729499" y="12700"/>
                </a:lnTo>
                <a:lnTo>
                  <a:pt x="7777721" y="0"/>
                </a:lnTo>
                <a:close/>
              </a:path>
            </a:pathLst>
          </a:custGeom>
          <a:solidFill>
            <a:srgbClr val="F5C6C2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6391" y="0"/>
            <a:ext cx="1976120" cy="1456690"/>
          </a:xfrm>
          <a:custGeom>
            <a:avLst/>
            <a:gdLst/>
            <a:ahLst/>
            <a:cxnLst/>
            <a:rect l="l" t="t" r="r" b="b"/>
            <a:pathLst>
              <a:path w="1976120" h="1456690">
                <a:moveTo>
                  <a:pt x="1975980" y="1391767"/>
                </a:moveTo>
                <a:lnTo>
                  <a:pt x="1955114" y="1393405"/>
                </a:lnTo>
                <a:lnTo>
                  <a:pt x="1903691" y="1395501"/>
                </a:lnTo>
                <a:lnTo>
                  <a:pt x="1852231" y="1395704"/>
                </a:lnTo>
                <a:lnTo>
                  <a:pt x="1800948" y="1394002"/>
                </a:lnTo>
                <a:lnTo>
                  <a:pt x="1749818" y="1390396"/>
                </a:lnTo>
                <a:lnTo>
                  <a:pt x="1698866" y="1384896"/>
                </a:lnTo>
                <a:lnTo>
                  <a:pt x="1648091" y="1377480"/>
                </a:lnTo>
                <a:lnTo>
                  <a:pt x="1597482" y="1368171"/>
                </a:lnTo>
                <a:lnTo>
                  <a:pt x="1525600" y="1347698"/>
                </a:lnTo>
                <a:lnTo>
                  <a:pt x="1456537" y="1319136"/>
                </a:lnTo>
                <a:lnTo>
                  <a:pt x="1391170" y="1282903"/>
                </a:lnTo>
                <a:lnTo>
                  <a:pt x="1330413" y="1239431"/>
                </a:lnTo>
                <a:lnTo>
                  <a:pt x="1249222" y="1175461"/>
                </a:lnTo>
                <a:lnTo>
                  <a:pt x="1208913" y="1143127"/>
                </a:lnTo>
                <a:lnTo>
                  <a:pt x="1168908" y="1110462"/>
                </a:lnTo>
                <a:lnTo>
                  <a:pt x="1129296" y="1077366"/>
                </a:lnTo>
                <a:lnTo>
                  <a:pt x="1090155" y="1043774"/>
                </a:lnTo>
                <a:lnTo>
                  <a:pt x="1051572" y="1009573"/>
                </a:lnTo>
                <a:lnTo>
                  <a:pt x="1013637" y="974712"/>
                </a:lnTo>
                <a:lnTo>
                  <a:pt x="976414" y="939088"/>
                </a:lnTo>
                <a:lnTo>
                  <a:pt x="940015" y="902589"/>
                </a:lnTo>
                <a:lnTo>
                  <a:pt x="904506" y="865174"/>
                </a:lnTo>
                <a:lnTo>
                  <a:pt x="869962" y="826757"/>
                </a:lnTo>
                <a:lnTo>
                  <a:pt x="836510" y="787222"/>
                </a:lnTo>
                <a:lnTo>
                  <a:pt x="804176" y="746506"/>
                </a:lnTo>
                <a:lnTo>
                  <a:pt x="773099" y="704519"/>
                </a:lnTo>
                <a:lnTo>
                  <a:pt x="716076" y="625208"/>
                </a:lnTo>
                <a:lnTo>
                  <a:pt x="658507" y="546227"/>
                </a:lnTo>
                <a:lnTo>
                  <a:pt x="571550" y="428371"/>
                </a:lnTo>
                <a:lnTo>
                  <a:pt x="539915" y="389978"/>
                </a:lnTo>
                <a:lnTo>
                  <a:pt x="507847" y="352018"/>
                </a:lnTo>
                <a:lnTo>
                  <a:pt x="475322" y="314464"/>
                </a:lnTo>
                <a:lnTo>
                  <a:pt x="442353" y="277329"/>
                </a:lnTo>
                <a:lnTo>
                  <a:pt x="408952" y="240614"/>
                </a:lnTo>
                <a:lnTo>
                  <a:pt x="375081" y="204317"/>
                </a:lnTo>
                <a:lnTo>
                  <a:pt x="340791" y="168440"/>
                </a:lnTo>
                <a:lnTo>
                  <a:pt x="306057" y="132981"/>
                </a:lnTo>
                <a:lnTo>
                  <a:pt x="270865" y="97942"/>
                </a:lnTo>
                <a:lnTo>
                  <a:pt x="235229" y="63322"/>
                </a:lnTo>
                <a:lnTo>
                  <a:pt x="199148" y="29121"/>
                </a:lnTo>
                <a:lnTo>
                  <a:pt x="167665" y="0"/>
                </a:lnTo>
                <a:lnTo>
                  <a:pt x="0" y="0"/>
                </a:lnTo>
                <a:lnTo>
                  <a:pt x="28689" y="21310"/>
                </a:lnTo>
                <a:lnTo>
                  <a:pt x="70916" y="55994"/>
                </a:lnTo>
                <a:lnTo>
                  <a:pt x="149567" y="127342"/>
                </a:lnTo>
                <a:lnTo>
                  <a:pt x="186893" y="162382"/>
                </a:lnTo>
                <a:lnTo>
                  <a:pt x="223596" y="197967"/>
                </a:lnTo>
                <a:lnTo>
                  <a:pt x="259689" y="234099"/>
                </a:lnTo>
                <a:lnTo>
                  <a:pt x="295160" y="270789"/>
                </a:lnTo>
                <a:lnTo>
                  <a:pt x="329996" y="308025"/>
                </a:lnTo>
                <a:lnTo>
                  <a:pt x="364236" y="345808"/>
                </a:lnTo>
                <a:lnTo>
                  <a:pt x="397852" y="384149"/>
                </a:lnTo>
                <a:lnTo>
                  <a:pt x="430834" y="423037"/>
                </a:lnTo>
                <a:lnTo>
                  <a:pt x="463219" y="462483"/>
                </a:lnTo>
                <a:lnTo>
                  <a:pt x="494969" y="502462"/>
                </a:lnTo>
                <a:lnTo>
                  <a:pt x="526110" y="543001"/>
                </a:lnTo>
                <a:lnTo>
                  <a:pt x="556628" y="584098"/>
                </a:lnTo>
                <a:lnTo>
                  <a:pt x="616343" y="667651"/>
                </a:lnTo>
                <a:lnTo>
                  <a:pt x="646887" y="708977"/>
                </a:lnTo>
                <a:lnTo>
                  <a:pt x="678141" y="749719"/>
                </a:lnTo>
                <a:lnTo>
                  <a:pt x="710107" y="789876"/>
                </a:lnTo>
                <a:lnTo>
                  <a:pt x="742784" y="829437"/>
                </a:lnTo>
                <a:lnTo>
                  <a:pt x="776173" y="868413"/>
                </a:lnTo>
                <a:lnTo>
                  <a:pt x="810272" y="906805"/>
                </a:lnTo>
                <a:lnTo>
                  <a:pt x="845096" y="944613"/>
                </a:lnTo>
                <a:lnTo>
                  <a:pt x="880618" y="981824"/>
                </a:lnTo>
                <a:lnTo>
                  <a:pt x="916813" y="1018400"/>
                </a:lnTo>
                <a:lnTo>
                  <a:pt x="953617" y="1054303"/>
                </a:lnTo>
                <a:lnTo>
                  <a:pt x="991019" y="1089469"/>
                </a:lnTo>
                <a:lnTo>
                  <a:pt x="1029042" y="1123962"/>
                </a:lnTo>
                <a:lnTo>
                  <a:pt x="1067676" y="1157757"/>
                </a:lnTo>
                <a:lnTo>
                  <a:pt x="1106906" y="1190866"/>
                </a:lnTo>
                <a:lnTo>
                  <a:pt x="1146759" y="1223264"/>
                </a:lnTo>
                <a:lnTo>
                  <a:pt x="1187208" y="1254975"/>
                </a:lnTo>
                <a:lnTo>
                  <a:pt x="1228267" y="1286002"/>
                </a:lnTo>
                <a:lnTo>
                  <a:pt x="1251724" y="1304480"/>
                </a:lnTo>
                <a:lnTo>
                  <a:pt x="1300708" y="1338389"/>
                </a:lnTo>
                <a:lnTo>
                  <a:pt x="1352346" y="1368171"/>
                </a:lnTo>
                <a:lnTo>
                  <a:pt x="1406321" y="1393621"/>
                </a:lnTo>
                <a:lnTo>
                  <a:pt x="1462252" y="1414551"/>
                </a:lnTo>
                <a:lnTo>
                  <a:pt x="1519605" y="1430769"/>
                </a:lnTo>
                <a:lnTo>
                  <a:pt x="1578216" y="1442237"/>
                </a:lnTo>
                <a:lnTo>
                  <a:pt x="1637461" y="1448828"/>
                </a:lnTo>
                <a:lnTo>
                  <a:pt x="1667294" y="1450276"/>
                </a:lnTo>
                <a:lnTo>
                  <a:pt x="1718144" y="1453807"/>
                </a:lnTo>
                <a:lnTo>
                  <a:pt x="1768894" y="1455775"/>
                </a:lnTo>
                <a:lnTo>
                  <a:pt x="1819529" y="1456207"/>
                </a:lnTo>
                <a:lnTo>
                  <a:pt x="1870062" y="1455102"/>
                </a:lnTo>
                <a:lnTo>
                  <a:pt x="1920494" y="1452448"/>
                </a:lnTo>
                <a:lnTo>
                  <a:pt x="1970824" y="1448257"/>
                </a:lnTo>
                <a:lnTo>
                  <a:pt x="1975980" y="1447660"/>
                </a:lnTo>
                <a:lnTo>
                  <a:pt x="1975980" y="1391767"/>
                </a:lnTo>
                <a:close/>
              </a:path>
              <a:path w="1976120" h="1456690">
                <a:moveTo>
                  <a:pt x="1975980" y="868108"/>
                </a:moveTo>
                <a:lnTo>
                  <a:pt x="1948561" y="824242"/>
                </a:lnTo>
                <a:lnTo>
                  <a:pt x="1921129" y="781507"/>
                </a:lnTo>
                <a:lnTo>
                  <a:pt x="1893189" y="739127"/>
                </a:lnTo>
                <a:lnTo>
                  <a:pt x="1864753" y="697103"/>
                </a:lnTo>
                <a:lnTo>
                  <a:pt x="1835797" y="655421"/>
                </a:lnTo>
                <a:lnTo>
                  <a:pt x="1806371" y="614095"/>
                </a:lnTo>
                <a:lnTo>
                  <a:pt x="1776450" y="573112"/>
                </a:lnTo>
                <a:lnTo>
                  <a:pt x="1746008" y="532472"/>
                </a:lnTo>
                <a:lnTo>
                  <a:pt x="1715096" y="492188"/>
                </a:lnTo>
                <a:lnTo>
                  <a:pt x="1683677" y="452259"/>
                </a:lnTo>
                <a:lnTo>
                  <a:pt x="1651749" y="412673"/>
                </a:lnTo>
                <a:lnTo>
                  <a:pt x="1620913" y="373722"/>
                </a:lnTo>
                <a:lnTo>
                  <a:pt x="1589189" y="335661"/>
                </a:lnTo>
                <a:lnTo>
                  <a:pt x="1556524" y="298488"/>
                </a:lnTo>
                <a:lnTo>
                  <a:pt x="1522971" y="262204"/>
                </a:lnTo>
                <a:lnTo>
                  <a:pt x="1488490" y="226809"/>
                </a:lnTo>
                <a:lnTo>
                  <a:pt x="1453095" y="192316"/>
                </a:lnTo>
                <a:lnTo>
                  <a:pt x="1416773" y="158699"/>
                </a:lnTo>
                <a:lnTo>
                  <a:pt x="1379524" y="125984"/>
                </a:lnTo>
                <a:lnTo>
                  <a:pt x="1341386" y="94145"/>
                </a:lnTo>
                <a:lnTo>
                  <a:pt x="1302524" y="64643"/>
                </a:lnTo>
                <a:lnTo>
                  <a:pt x="1263269" y="35763"/>
                </a:lnTo>
                <a:lnTo>
                  <a:pt x="1223594" y="7505"/>
                </a:lnTo>
                <a:lnTo>
                  <a:pt x="1212710" y="0"/>
                </a:lnTo>
                <a:lnTo>
                  <a:pt x="1026833" y="0"/>
                </a:lnTo>
                <a:lnTo>
                  <a:pt x="1066876" y="25171"/>
                </a:lnTo>
                <a:lnTo>
                  <a:pt x="1108811" y="52933"/>
                </a:lnTo>
                <a:lnTo>
                  <a:pt x="1150035" y="81686"/>
                </a:lnTo>
                <a:lnTo>
                  <a:pt x="1190599" y="111404"/>
                </a:lnTo>
                <a:lnTo>
                  <a:pt x="1230426" y="142100"/>
                </a:lnTo>
                <a:lnTo>
                  <a:pt x="1269580" y="173761"/>
                </a:lnTo>
                <a:lnTo>
                  <a:pt x="1308023" y="206413"/>
                </a:lnTo>
                <a:lnTo>
                  <a:pt x="1345692" y="239953"/>
                </a:lnTo>
                <a:lnTo>
                  <a:pt x="1382483" y="274320"/>
                </a:lnTo>
                <a:lnTo>
                  <a:pt x="1418412" y="309511"/>
                </a:lnTo>
                <a:lnTo>
                  <a:pt x="1453464" y="345528"/>
                </a:lnTo>
                <a:lnTo>
                  <a:pt x="1487639" y="382371"/>
                </a:lnTo>
                <a:lnTo>
                  <a:pt x="1520952" y="420039"/>
                </a:lnTo>
                <a:lnTo>
                  <a:pt x="1553387" y="458533"/>
                </a:lnTo>
                <a:lnTo>
                  <a:pt x="1584960" y="497852"/>
                </a:lnTo>
                <a:lnTo>
                  <a:pt x="1615935" y="538695"/>
                </a:lnTo>
                <a:lnTo>
                  <a:pt x="1646605" y="579793"/>
                </a:lnTo>
                <a:lnTo>
                  <a:pt x="1676984" y="621144"/>
                </a:lnTo>
                <a:lnTo>
                  <a:pt x="1707019" y="662736"/>
                </a:lnTo>
                <a:lnTo>
                  <a:pt x="1736648" y="704519"/>
                </a:lnTo>
                <a:lnTo>
                  <a:pt x="1766011" y="746683"/>
                </a:lnTo>
                <a:lnTo>
                  <a:pt x="1794941" y="789051"/>
                </a:lnTo>
                <a:lnTo>
                  <a:pt x="1823466" y="831659"/>
                </a:lnTo>
                <a:lnTo>
                  <a:pt x="1851583" y="874522"/>
                </a:lnTo>
                <a:lnTo>
                  <a:pt x="1878761" y="917409"/>
                </a:lnTo>
                <a:lnTo>
                  <a:pt x="1906727" y="959688"/>
                </a:lnTo>
                <a:lnTo>
                  <a:pt x="1935480" y="1001356"/>
                </a:lnTo>
                <a:lnTo>
                  <a:pt x="1965045" y="1042428"/>
                </a:lnTo>
                <a:lnTo>
                  <a:pt x="1975980" y="1057021"/>
                </a:lnTo>
                <a:lnTo>
                  <a:pt x="1975980" y="868108"/>
                </a:lnTo>
                <a:close/>
              </a:path>
            </a:pathLst>
          </a:custGeom>
          <a:solidFill>
            <a:srgbClr val="F5C6C2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7888" y="2071894"/>
            <a:ext cx="3638548" cy="268604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46615" y="633723"/>
            <a:ext cx="4083685" cy="1736725"/>
          </a:xfrm>
          <a:custGeom>
            <a:avLst/>
            <a:gdLst/>
            <a:ahLst/>
            <a:cxnLst/>
            <a:rect l="l" t="t" r="r" b="b"/>
            <a:pathLst>
              <a:path w="4083685" h="1736725">
                <a:moveTo>
                  <a:pt x="4083681" y="0"/>
                </a:moveTo>
                <a:lnTo>
                  <a:pt x="0" y="0"/>
                </a:lnTo>
                <a:lnTo>
                  <a:pt x="0" y="1736209"/>
                </a:lnTo>
                <a:lnTo>
                  <a:pt x="4083681" y="1736209"/>
                </a:lnTo>
                <a:lnTo>
                  <a:pt x="40836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88062" y="235177"/>
            <a:ext cx="295275" cy="189230"/>
            <a:chOff x="788062" y="235177"/>
            <a:chExt cx="295275" cy="1892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062" y="235177"/>
              <a:ext cx="125636" cy="189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239" y="235177"/>
              <a:ext cx="125635" cy="18910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547688" y="2456619"/>
            <a:ext cx="295275" cy="189230"/>
            <a:chOff x="4547688" y="2456619"/>
            <a:chExt cx="295275" cy="1892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865" y="2456619"/>
              <a:ext cx="125634" cy="1891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7688" y="2456619"/>
              <a:ext cx="125636" cy="1891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0" y="2981961"/>
            <a:ext cx="6439535" cy="2419985"/>
          </a:xfrm>
          <a:prstGeom prst="rect">
            <a:avLst/>
          </a:prstGeom>
          <a:solidFill>
            <a:srgbClr val="EFCC58"/>
          </a:solidFill>
        </p:spPr>
        <p:txBody>
          <a:bodyPr vert="horz" wrap="square" lIns="0" tIns="259080" rIns="0" bIns="0" rtlCol="0">
            <a:spAutoFit/>
          </a:bodyPr>
          <a:lstStyle/>
          <a:p>
            <a:pPr marL="255904">
              <a:lnSpc>
                <a:spcPts val="3335"/>
              </a:lnSpc>
              <a:spcBef>
                <a:spcPts val="2040"/>
              </a:spcBef>
            </a:pPr>
            <a:r>
              <a:rPr sz="2800" spc="-315" dirty="0">
                <a:solidFill>
                  <a:srgbClr val="FFFFFF"/>
                </a:solidFill>
                <a:latin typeface="Arial"/>
                <a:cs typeface="Arial"/>
              </a:rPr>
              <a:t>RECOMMENDATIONS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6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  <a:p>
            <a:pPr marL="258445">
              <a:lnSpc>
                <a:spcPts val="11195"/>
              </a:lnSpc>
            </a:pPr>
            <a:r>
              <a:rPr sz="9350" b="1" spc="-300" dirty="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endParaRPr sz="9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6916" y="502793"/>
            <a:ext cx="4083685" cy="1736089"/>
          </a:xfrm>
          <a:prstGeom prst="rect">
            <a:avLst/>
          </a:prstGeom>
          <a:ln w="34096">
            <a:solidFill>
              <a:srgbClr val="ECF0F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endParaRPr sz="1300">
              <a:latin typeface="Times New Roman"/>
              <a:cs typeface="Times New Roman"/>
            </a:endParaRPr>
          </a:p>
          <a:p>
            <a:pPr marL="407670" marR="303530">
              <a:lnSpc>
                <a:spcPct val="122200"/>
              </a:lnSpc>
            </a:pPr>
            <a:r>
              <a:rPr sz="1300" spc="50" dirty="0">
                <a:latin typeface="Arial"/>
                <a:cs typeface="Arial"/>
              </a:rPr>
              <a:t>When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children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are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ill,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parents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70" dirty="0">
                <a:latin typeface="Arial"/>
                <a:cs typeface="Arial"/>
              </a:rPr>
              <a:t>want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70" dirty="0">
                <a:latin typeface="Arial"/>
                <a:cs typeface="Arial"/>
              </a:rPr>
              <a:t>them </a:t>
            </a:r>
            <a:r>
              <a:rPr sz="1300" spc="65" dirty="0">
                <a:latin typeface="Arial"/>
                <a:cs typeface="Arial"/>
              </a:rPr>
              <a:t>to </a:t>
            </a:r>
            <a:r>
              <a:rPr sz="1300" dirty="0">
                <a:latin typeface="Arial"/>
                <a:cs typeface="Arial"/>
              </a:rPr>
              <a:t>feel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70" dirty="0">
                <a:latin typeface="Arial"/>
                <a:cs typeface="Arial"/>
              </a:rPr>
              <a:t>better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as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soon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as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possible.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But </a:t>
            </a:r>
            <a:r>
              <a:rPr sz="1300" dirty="0">
                <a:latin typeface="Arial"/>
                <a:cs typeface="Arial"/>
              </a:rPr>
              <a:t>sometimes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medical</a:t>
            </a:r>
            <a:r>
              <a:rPr sz="1300" spc="90" dirty="0">
                <a:latin typeface="Arial"/>
                <a:cs typeface="Arial"/>
              </a:rPr>
              <a:t> </a:t>
            </a:r>
            <a:r>
              <a:rPr sz="1300" spc="70" dirty="0">
                <a:latin typeface="Arial"/>
                <a:cs typeface="Arial"/>
              </a:rPr>
              <a:t>treatment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does</a:t>
            </a:r>
            <a:r>
              <a:rPr sz="1300" spc="100" dirty="0">
                <a:latin typeface="Arial"/>
                <a:cs typeface="Arial"/>
              </a:rPr>
              <a:t> </a:t>
            </a:r>
            <a:r>
              <a:rPr sz="1300" spc="35" dirty="0">
                <a:latin typeface="Arial"/>
                <a:cs typeface="Arial"/>
              </a:rPr>
              <a:t>more </a:t>
            </a:r>
            <a:r>
              <a:rPr sz="1300" spc="50" dirty="0">
                <a:latin typeface="Arial"/>
                <a:cs typeface="Arial"/>
              </a:rPr>
              <a:t>harm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55" dirty="0">
                <a:latin typeface="Arial"/>
                <a:cs typeface="Arial"/>
              </a:rPr>
              <a:t>than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good.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That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65" dirty="0">
                <a:latin typeface="Arial"/>
                <a:cs typeface="Arial"/>
              </a:rPr>
              <a:t>why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60" dirty="0">
                <a:latin typeface="Arial"/>
                <a:cs typeface="Arial"/>
              </a:rPr>
              <a:t>the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EAP </a:t>
            </a:r>
            <a:r>
              <a:rPr sz="1300" spc="-30" dirty="0">
                <a:latin typeface="Arial"/>
                <a:cs typeface="Arial"/>
              </a:rPr>
              <a:t>Choosing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Wisely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Group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has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created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this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30" dirty="0">
                <a:latin typeface="Arial"/>
                <a:cs typeface="Arial"/>
              </a:rPr>
              <a:t>short </a:t>
            </a:r>
            <a:r>
              <a:rPr sz="1300" spc="35" dirty="0">
                <a:latin typeface="Arial"/>
                <a:cs typeface="Arial"/>
              </a:rPr>
              <a:t>booklet.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910" y="5708396"/>
            <a:ext cx="4464050" cy="656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1800" spc="9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https://www.eapaediatrics.eu/advisory- </a:t>
            </a:r>
            <a:r>
              <a:rPr sz="1800" spc="12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groups/choose-</a:t>
            </a:r>
            <a:r>
              <a:rPr sz="1800" spc="135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wisely/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97772" y="7023722"/>
            <a:ext cx="4208780" cy="538480"/>
          </a:xfrm>
          <a:custGeom>
            <a:avLst/>
            <a:gdLst/>
            <a:ahLst/>
            <a:cxnLst/>
            <a:rect l="l" t="t" r="r" b="b"/>
            <a:pathLst>
              <a:path w="4208780" h="538479">
                <a:moveTo>
                  <a:pt x="4208322" y="538365"/>
                </a:moveTo>
                <a:lnTo>
                  <a:pt x="4147197" y="480060"/>
                </a:lnTo>
                <a:lnTo>
                  <a:pt x="4109974" y="447040"/>
                </a:lnTo>
                <a:lnTo>
                  <a:pt x="4071823" y="415290"/>
                </a:lnTo>
                <a:lnTo>
                  <a:pt x="3993705" y="356870"/>
                </a:lnTo>
                <a:lnTo>
                  <a:pt x="3913949" y="300990"/>
                </a:lnTo>
                <a:lnTo>
                  <a:pt x="3832568" y="247650"/>
                </a:lnTo>
                <a:lnTo>
                  <a:pt x="3749573" y="196850"/>
                </a:lnTo>
                <a:lnTo>
                  <a:pt x="3664940" y="148590"/>
                </a:lnTo>
                <a:lnTo>
                  <a:pt x="3622014" y="125730"/>
                </a:lnTo>
                <a:lnTo>
                  <a:pt x="3563188" y="96520"/>
                </a:lnTo>
                <a:lnTo>
                  <a:pt x="3521087" y="78740"/>
                </a:lnTo>
                <a:lnTo>
                  <a:pt x="3513594" y="76200"/>
                </a:lnTo>
                <a:lnTo>
                  <a:pt x="3468649" y="60960"/>
                </a:lnTo>
                <a:lnTo>
                  <a:pt x="3414903" y="45720"/>
                </a:lnTo>
                <a:lnTo>
                  <a:pt x="3366833" y="35560"/>
                </a:lnTo>
                <a:lnTo>
                  <a:pt x="3270326" y="20320"/>
                </a:lnTo>
                <a:lnTo>
                  <a:pt x="3221888" y="13970"/>
                </a:lnTo>
                <a:lnTo>
                  <a:pt x="3173336" y="8890"/>
                </a:lnTo>
                <a:lnTo>
                  <a:pt x="3075876" y="1270"/>
                </a:lnTo>
                <a:lnTo>
                  <a:pt x="3026968" y="0"/>
                </a:lnTo>
                <a:lnTo>
                  <a:pt x="2928912" y="0"/>
                </a:lnTo>
                <a:lnTo>
                  <a:pt x="2880004" y="1270"/>
                </a:lnTo>
                <a:lnTo>
                  <a:pt x="2831211" y="3810"/>
                </a:lnTo>
                <a:lnTo>
                  <a:pt x="2782519" y="7620"/>
                </a:lnTo>
                <a:lnTo>
                  <a:pt x="2733954" y="12700"/>
                </a:lnTo>
                <a:lnTo>
                  <a:pt x="2685491" y="19050"/>
                </a:lnTo>
                <a:lnTo>
                  <a:pt x="2588933" y="34290"/>
                </a:lnTo>
                <a:lnTo>
                  <a:pt x="2504440" y="50800"/>
                </a:lnTo>
                <a:lnTo>
                  <a:pt x="2467826" y="55880"/>
                </a:lnTo>
                <a:lnTo>
                  <a:pt x="2430983" y="58420"/>
                </a:lnTo>
                <a:lnTo>
                  <a:pt x="2393912" y="59690"/>
                </a:lnTo>
                <a:lnTo>
                  <a:pt x="2356853" y="58420"/>
                </a:lnTo>
                <a:lnTo>
                  <a:pt x="2320061" y="54610"/>
                </a:lnTo>
                <a:lnTo>
                  <a:pt x="2283523" y="49530"/>
                </a:lnTo>
                <a:lnTo>
                  <a:pt x="2194928" y="30480"/>
                </a:lnTo>
                <a:lnTo>
                  <a:pt x="2142439" y="21590"/>
                </a:lnTo>
                <a:lnTo>
                  <a:pt x="2089759" y="15240"/>
                </a:lnTo>
                <a:lnTo>
                  <a:pt x="2036889" y="10160"/>
                </a:lnTo>
                <a:lnTo>
                  <a:pt x="1983841" y="6350"/>
                </a:lnTo>
                <a:lnTo>
                  <a:pt x="1930603" y="5080"/>
                </a:lnTo>
                <a:lnTo>
                  <a:pt x="1877174" y="5080"/>
                </a:lnTo>
                <a:lnTo>
                  <a:pt x="1772793" y="10160"/>
                </a:lnTo>
                <a:lnTo>
                  <a:pt x="1668907" y="17780"/>
                </a:lnTo>
                <a:lnTo>
                  <a:pt x="1514017" y="36830"/>
                </a:lnTo>
                <a:lnTo>
                  <a:pt x="1360271" y="63500"/>
                </a:lnTo>
                <a:lnTo>
                  <a:pt x="1207655" y="97790"/>
                </a:lnTo>
                <a:lnTo>
                  <a:pt x="1157046" y="111760"/>
                </a:lnTo>
                <a:lnTo>
                  <a:pt x="1108138" y="124460"/>
                </a:lnTo>
                <a:lnTo>
                  <a:pt x="962215" y="166370"/>
                </a:lnTo>
                <a:lnTo>
                  <a:pt x="817499" y="212090"/>
                </a:lnTo>
                <a:lnTo>
                  <a:pt x="626414" y="278130"/>
                </a:lnTo>
                <a:lnTo>
                  <a:pt x="531672" y="313690"/>
                </a:lnTo>
                <a:lnTo>
                  <a:pt x="342049" y="389890"/>
                </a:lnTo>
                <a:lnTo>
                  <a:pt x="105003" y="491490"/>
                </a:lnTo>
                <a:lnTo>
                  <a:pt x="57848" y="513080"/>
                </a:lnTo>
                <a:lnTo>
                  <a:pt x="10782" y="533400"/>
                </a:lnTo>
                <a:lnTo>
                  <a:pt x="0" y="538365"/>
                </a:lnTo>
                <a:lnTo>
                  <a:pt x="90601" y="538365"/>
                </a:lnTo>
                <a:lnTo>
                  <a:pt x="168910" y="504190"/>
                </a:lnTo>
                <a:lnTo>
                  <a:pt x="215684" y="485140"/>
                </a:lnTo>
                <a:lnTo>
                  <a:pt x="262547" y="464820"/>
                </a:lnTo>
                <a:lnTo>
                  <a:pt x="498208" y="369570"/>
                </a:lnTo>
                <a:lnTo>
                  <a:pt x="639343" y="316230"/>
                </a:lnTo>
                <a:lnTo>
                  <a:pt x="781773" y="266700"/>
                </a:lnTo>
                <a:lnTo>
                  <a:pt x="829538" y="251460"/>
                </a:lnTo>
                <a:lnTo>
                  <a:pt x="973709" y="209550"/>
                </a:lnTo>
                <a:lnTo>
                  <a:pt x="1070533" y="184150"/>
                </a:lnTo>
                <a:lnTo>
                  <a:pt x="1216850" y="149860"/>
                </a:lnTo>
                <a:lnTo>
                  <a:pt x="1315123" y="129540"/>
                </a:lnTo>
                <a:lnTo>
                  <a:pt x="1413967" y="111760"/>
                </a:lnTo>
                <a:lnTo>
                  <a:pt x="1513382" y="96520"/>
                </a:lnTo>
                <a:lnTo>
                  <a:pt x="1563306" y="90170"/>
                </a:lnTo>
                <a:lnTo>
                  <a:pt x="1613458" y="85090"/>
                </a:lnTo>
                <a:lnTo>
                  <a:pt x="1663636" y="81280"/>
                </a:lnTo>
                <a:lnTo>
                  <a:pt x="1713839" y="78740"/>
                </a:lnTo>
                <a:lnTo>
                  <a:pt x="1814309" y="76200"/>
                </a:lnTo>
                <a:lnTo>
                  <a:pt x="1864575" y="76200"/>
                </a:lnTo>
                <a:lnTo>
                  <a:pt x="1965198" y="78740"/>
                </a:lnTo>
                <a:lnTo>
                  <a:pt x="1985238" y="78740"/>
                </a:lnTo>
                <a:lnTo>
                  <a:pt x="2024862" y="82550"/>
                </a:lnTo>
                <a:lnTo>
                  <a:pt x="2063635" y="92710"/>
                </a:lnTo>
                <a:lnTo>
                  <a:pt x="2100148" y="109220"/>
                </a:lnTo>
                <a:lnTo>
                  <a:pt x="2117826" y="139700"/>
                </a:lnTo>
                <a:lnTo>
                  <a:pt x="2109533" y="149860"/>
                </a:lnTo>
                <a:lnTo>
                  <a:pt x="2083790" y="160020"/>
                </a:lnTo>
                <a:lnTo>
                  <a:pt x="2035048" y="177800"/>
                </a:lnTo>
                <a:lnTo>
                  <a:pt x="1986280" y="196850"/>
                </a:lnTo>
                <a:lnTo>
                  <a:pt x="1937473" y="214630"/>
                </a:lnTo>
                <a:lnTo>
                  <a:pt x="1742186" y="288290"/>
                </a:lnTo>
                <a:lnTo>
                  <a:pt x="1693367" y="306070"/>
                </a:lnTo>
                <a:lnTo>
                  <a:pt x="1644548" y="325120"/>
                </a:lnTo>
                <a:lnTo>
                  <a:pt x="1595755" y="342900"/>
                </a:lnTo>
                <a:lnTo>
                  <a:pt x="1546974" y="361950"/>
                </a:lnTo>
                <a:lnTo>
                  <a:pt x="1498231" y="379730"/>
                </a:lnTo>
                <a:lnTo>
                  <a:pt x="1255280" y="474980"/>
                </a:lnTo>
                <a:lnTo>
                  <a:pt x="1207249" y="495300"/>
                </a:lnTo>
                <a:lnTo>
                  <a:pt x="1159421" y="516890"/>
                </a:lnTo>
                <a:lnTo>
                  <a:pt x="1109154" y="538365"/>
                </a:lnTo>
                <a:lnTo>
                  <a:pt x="1250442" y="538365"/>
                </a:lnTo>
                <a:lnTo>
                  <a:pt x="1266024" y="532130"/>
                </a:lnTo>
                <a:lnTo>
                  <a:pt x="1313611" y="511810"/>
                </a:lnTo>
                <a:lnTo>
                  <a:pt x="1408938" y="473710"/>
                </a:lnTo>
                <a:lnTo>
                  <a:pt x="1456664" y="455930"/>
                </a:lnTo>
                <a:lnTo>
                  <a:pt x="1504188" y="435610"/>
                </a:lnTo>
                <a:lnTo>
                  <a:pt x="1551825" y="416560"/>
                </a:lnTo>
                <a:lnTo>
                  <a:pt x="1599577" y="398780"/>
                </a:lnTo>
                <a:lnTo>
                  <a:pt x="1647456" y="379730"/>
                </a:lnTo>
                <a:lnTo>
                  <a:pt x="1791754" y="326390"/>
                </a:lnTo>
                <a:lnTo>
                  <a:pt x="1985797" y="260350"/>
                </a:lnTo>
                <a:lnTo>
                  <a:pt x="2132546" y="214630"/>
                </a:lnTo>
                <a:lnTo>
                  <a:pt x="2181695" y="200660"/>
                </a:lnTo>
                <a:lnTo>
                  <a:pt x="2230958" y="185420"/>
                </a:lnTo>
                <a:lnTo>
                  <a:pt x="2274189" y="175260"/>
                </a:lnTo>
                <a:lnTo>
                  <a:pt x="2318207" y="170180"/>
                </a:lnTo>
                <a:lnTo>
                  <a:pt x="2340406" y="168910"/>
                </a:lnTo>
                <a:lnTo>
                  <a:pt x="2362581" y="168910"/>
                </a:lnTo>
                <a:lnTo>
                  <a:pt x="2406866" y="171450"/>
                </a:lnTo>
                <a:lnTo>
                  <a:pt x="2450642" y="179070"/>
                </a:lnTo>
                <a:lnTo>
                  <a:pt x="2493505" y="190500"/>
                </a:lnTo>
                <a:lnTo>
                  <a:pt x="2555125" y="215900"/>
                </a:lnTo>
                <a:lnTo>
                  <a:pt x="2623185" y="251460"/>
                </a:lnTo>
                <a:lnTo>
                  <a:pt x="2670035" y="279400"/>
                </a:lnTo>
                <a:lnTo>
                  <a:pt x="2715349" y="309880"/>
                </a:lnTo>
                <a:lnTo>
                  <a:pt x="2759113" y="342900"/>
                </a:lnTo>
                <a:lnTo>
                  <a:pt x="2801353" y="377190"/>
                </a:lnTo>
                <a:lnTo>
                  <a:pt x="2879991" y="448310"/>
                </a:lnTo>
                <a:lnTo>
                  <a:pt x="2917317" y="483870"/>
                </a:lnTo>
                <a:lnTo>
                  <a:pt x="2954032" y="519430"/>
                </a:lnTo>
                <a:lnTo>
                  <a:pt x="2973247" y="538365"/>
                </a:lnTo>
                <a:lnTo>
                  <a:pt x="3117100" y="538365"/>
                </a:lnTo>
                <a:lnTo>
                  <a:pt x="3071228" y="490220"/>
                </a:lnTo>
                <a:lnTo>
                  <a:pt x="3036481" y="454660"/>
                </a:lnTo>
                <a:lnTo>
                  <a:pt x="3001289" y="419100"/>
                </a:lnTo>
                <a:lnTo>
                  <a:pt x="2965666" y="384810"/>
                </a:lnTo>
                <a:lnTo>
                  <a:pt x="2929585" y="350520"/>
                </a:lnTo>
                <a:lnTo>
                  <a:pt x="2893060" y="316230"/>
                </a:lnTo>
                <a:lnTo>
                  <a:pt x="2861424" y="290830"/>
                </a:lnTo>
                <a:lnTo>
                  <a:pt x="2828671" y="266700"/>
                </a:lnTo>
                <a:lnTo>
                  <a:pt x="2794787" y="243840"/>
                </a:lnTo>
                <a:lnTo>
                  <a:pt x="2759773" y="222250"/>
                </a:lnTo>
                <a:lnTo>
                  <a:pt x="2729369" y="201930"/>
                </a:lnTo>
                <a:lnTo>
                  <a:pt x="2699232" y="182880"/>
                </a:lnTo>
                <a:lnTo>
                  <a:pt x="2677744" y="168910"/>
                </a:lnTo>
                <a:lnTo>
                  <a:pt x="2642031" y="146050"/>
                </a:lnTo>
                <a:lnTo>
                  <a:pt x="2647607" y="119380"/>
                </a:lnTo>
                <a:lnTo>
                  <a:pt x="2660561" y="105410"/>
                </a:lnTo>
                <a:lnTo>
                  <a:pt x="2677452" y="99060"/>
                </a:lnTo>
                <a:lnTo>
                  <a:pt x="2694825" y="99060"/>
                </a:lnTo>
                <a:lnTo>
                  <a:pt x="2790761" y="97790"/>
                </a:lnTo>
                <a:lnTo>
                  <a:pt x="2838742" y="96520"/>
                </a:lnTo>
                <a:lnTo>
                  <a:pt x="3030626" y="96520"/>
                </a:lnTo>
                <a:lnTo>
                  <a:pt x="3178810" y="100330"/>
                </a:lnTo>
                <a:lnTo>
                  <a:pt x="3230727" y="105410"/>
                </a:lnTo>
                <a:lnTo>
                  <a:pt x="3282315" y="111760"/>
                </a:lnTo>
                <a:lnTo>
                  <a:pt x="3333559" y="123190"/>
                </a:lnTo>
                <a:lnTo>
                  <a:pt x="3384156" y="135890"/>
                </a:lnTo>
                <a:lnTo>
                  <a:pt x="3433775" y="151130"/>
                </a:lnTo>
                <a:lnTo>
                  <a:pt x="3482429" y="170180"/>
                </a:lnTo>
                <a:lnTo>
                  <a:pt x="3530117" y="191770"/>
                </a:lnTo>
                <a:lnTo>
                  <a:pt x="3576091" y="215900"/>
                </a:lnTo>
                <a:lnTo>
                  <a:pt x="3621557" y="241300"/>
                </a:lnTo>
                <a:lnTo>
                  <a:pt x="3754666" y="320040"/>
                </a:lnTo>
                <a:lnTo>
                  <a:pt x="3797300" y="346710"/>
                </a:lnTo>
                <a:lnTo>
                  <a:pt x="3839235" y="374650"/>
                </a:lnTo>
                <a:lnTo>
                  <a:pt x="3880485" y="402590"/>
                </a:lnTo>
                <a:lnTo>
                  <a:pt x="3921023" y="433070"/>
                </a:lnTo>
                <a:lnTo>
                  <a:pt x="3960863" y="463550"/>
                </a:lnTo>
                <a:lnTo>
                  <a:pt x="4000017" y="495300"/>
                </a:lnTo>
                <a:lnTo>
                  <a:pt x="4049928" y="538365"/>
                </a:lnTo>
                <a:lnTo>
                  <a:pt x="4208322" y="538365"/>
                </a:lnTo>
                <a:close/>
              </a:path>
            </a:pathLst>
          </a:custGeom>
          <a:solidFill>
            <a:srgbClr val="F5C6C2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18550" y="5546068"/>
            <a:ext cx="1675765" cy="16757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412" y="7076652"/>
            <a:ext cx="184658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i="1" spc="-10" dirty="0">
                <a:solidFill>
                  <a:srgbClr val="1A3C86"/>
                </a:solidFill>
                <a:latin typeface="Arial"/>
                <a:cs typeface="Arial"/>
              </a:rPr>
              <a:t>#Gastroesophageal</a:t>
            </a:r>
            <a:r>
              <a:rPr sz="1200" b="1" i="1" spc="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1A3C86"/>
                </a:solidFill>
                <a:latin typeface="Arial"/>
                <a:cs typeface="Arial"/>
              </a:rPr>
              <a:t>reflux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470" y="125728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538" y="97153"/>
            <a:ext cx="10471785" cy="7292340"/>
            <a:chOff x="129538" y="97153"/>
            <a:chExt cx="10471785" cy="7292340"/>
          </a:xfrm>
        </p:grpSpPr>
        <p:sp>
          <p:nvSpPr>
            <p:cNvPr id="5" name="object 5"/>
            <p:cNvSpPr/>
            <p:nvPr/>
          </p:nvSpPr>
          <p:spPr>
            <a:xfrm>
              <a:off x="10582273" y="116203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8588" y="7369940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342" y="1175506"/>
              <a:ext cx="8415438" cy="660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391281"/>
              <a:ext cx="996688" cy="8547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659" y="3662501"/>
              <a:ext cx="393388" cy="360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0011" y="3648986"/>
              <a:ext cx="483360" cy="3413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4348" y="3618644"/>
              <a:ext cx="107776" cy="3735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7176" y="1704394"/>
              <a:ext cx="2568528" cy="196126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13574" y="679195"/>
            <a:ext cx="9461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spc="-50" dirty="0">
                <a:solidFill>
                  <a:srgbClr val="193C85"/>
                </a:solidFill>
                <a:latin typeface="Arial"/>
                <a:cs typeface="Arial"/>
              </a:rPr>
              <a:t>,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23411" y="281221"/>
            <a:ext cx="7773165" cy="763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9800" marR="5080" indent="-927735">
              <a:lnSpc>
                <a:spcPct val="121900"/>
              </a:lnSpc>
              <a:spcBef>
                <a:spcPts val="95"/>
              </a:spcBef>
            </a:pPr>
            <a:r>
              <a:rPr lang="it-IT" spc="-150" dirty="0"/>
              <a:t>       </a:t>
            </a:r>
            <a:r>
              <a:rPr spc="-150" dirty="0"/>
              <a:t>WHAT SHOULD A PARENT DO WHEN THE CHILD HAS A MIDDL</a:t>
            </a:r>
            <a:r>
              <a:rPr lang="it-IT" spc="-150" dirty="0"/>
              <a:t>E </a:t>
            </a:r>
            <a:r>
              <a:rPr spc="-150" dirty="0"/>
              <a:t>EAR INFECTION? ARE ANTIBIOTICS REALLY NEEDED?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1560" y="1360581"/>
            <a:ext cx="7259320" cy="21729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150"/>
              </a:spcBef>
            </a:pPr>
            <a:r>
              <a:rPr sz="1400" b="1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GOOD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</a:t>
            </a:r>
            <a:r>
              <a:rPr sz="1400" b="1" spc="-105" dirty="0">
                <a:latin typeface="Arial"/>
                <a:cs typeface="Arial"/>
              </a:rPr>
              <a:t>: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Most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children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with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middle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ear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infection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recover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without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antibiotics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in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2-</a:t>
            </a:r>
            <a:r>
              <a:rPr sz="1400" b="1" spc="-75" dirty="0">
                <a:latin typeface="Arial"/>
                <a:cs typeface="Arial"/>
              </a:rPr>
              <a:t>3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days. </a:t>
            </a:r>
            <a:r>
              <a:rPr sz="1400" b="1" spc="-125" dirty="0">
                <a:latin typeface="Arial"/>
                <a:cs typeface="Arial"/>
              </a:rPr>
              <a:t>Viruses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usually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the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cause,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and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antibiotics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won't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help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in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these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cases.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40" dirty="0">
                <a:latin typeface="Arial"/>
                <a:cs typeface="Arial"/>
              </a:rPr>
              <a:t>What </a:t>
            </a:r>
            <a:r>
              <a:rPr sz="1400" b="1" spc="-125" dirty="0">
                <a:latin typeface="Arial"/>
                <a:cs typeface="Arial"/>
              </a:rPr>
              <a:t>is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known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about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antibiotics:</a:t>
            </a:r>
            <a:endParaRPr sz="1400">
              <a:latin typeface="Arial"/>
              <a:cs typeface="Arial"/>
            </a:endParaRPr>
          </a:p>
          <a:p>
            <a:pPr marL="12700" marR="509905">
              <a:lnSpc>
                <a:spcPct val="102099"/>
              </a:lnSpc>
              <a:spcBef>
                <a:spcPts val="660"/>
              </a:spcBef>
            </a:pPr>
            <a:r>
              <a:rPr sz="1400" spc="-100" dirty="0">
                <a:latin typeface="Arial"/>
                <a:cs typeface="Arial"/>
              </a:rPr>
              <a:t>Using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antibiotics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when </a:t>
            </a:r>
            <a:r>
              <a:rPr sz="1400" spc="-35" dirty="0">
                <a:latin typeface="Arial"/>
                <a:cs typeface="Arial"/>
              </a:rPr>
              <a:t>they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needed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cause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harmful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effects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like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diarrhea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allergic </a:t>
            </a:r>
            <a:r>
              <a:rPr sz="1400" spc="-55" dirty="0">
                <a:latin typeface="Arial"/>
                <a:cs typeface="Arial"/>
              </a:rPr>
              <a:t>reactions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help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resistant</a:t>
            </a:r>
            <a:r>
              <a:rPr sz="1400" spc="-50" dirty="0">
                <a:latin typeface="Arial"/>
                <a:cs typeface="Arial"/>
              </a:rPr>
              <a:t> bacteria </a:t>
            </a:r>
            <a:r>
              <a:rPr sz="1400" spc="-45" dirty="0">
                <a:latin typeface="Arial"/>
                <a:cs typeface="Arial"/>
              </a:rPr>
              <a:t>grow.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Studies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show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antibiotics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do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reduce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pain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first</a:t>
            </a:r>
            <a:r>
              <a:rPr sz="1400" spc="-75" dirty="0">
                <a:latin typeface="Arial"/>
                <a:cs typeface="Arial"/>
              </a:rPr>
              <a:t> 24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hours.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2972" y="3653833"/>
            <a:ext cx="2428240" cy="26644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10"/>
              </a:spcBef>
            </a:pP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192405" marR="139065" indent="-179705">
              <a:lnSpc>
                <a:spcPct val="102400"/>
              </a:lnSpc>
              <a:spcBef>
                <a:spcPts val="700"/>
              </a:spcBef>
              <a:buChar char="•"/>
              <a:tabLst>
                <a:tab pos="192405" algn="l"/>
              </a:tabLst>
            </a:pPr>
            <a:r>
              <a:rPr sz="1400" spc="-95" dirty="0">
                <a:latin typeface="Arial"/>
                <a:cs typeface="Arial"/>
              </a:rPr>
              <a:t>Give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child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pain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relievers </a:t>
            </a:r>
            <a:r>
              <a:rPr sz="1400" spc="-85" dirty="0">
                <a:latin typeface="Arial"/>
                <a:cs typeface="Arial"/>
              </a:rPr>
              <a:t>(such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as</a:t>
            </a:r>
            <a:r>
              <a:rPr sz="1400" spc="-55" dirty="0">
                <a:latin typeface="Arial"/>
                <a:cs typeface="Arial"/>
              </a:rPr>
              <a:t> paracetamol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or </a:t>
            </a:r>
            <a:r>
              <a:rPr sz="1400" spc="-35" dirty="0">
                <a:latin typeface="Arial"/>
                <a:cs typeface="Arial"/>
              </a:rPr>
              <a:t>ibuprofen)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make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him/her </a:t>
            </a:r>
            <a:r>
              <a:rPr sz="1400" spc="-40" dirty="0">
                <a:latin typeface="Arial"/>
                <a:cs typeface="Arial"/>
              </a:rPr>
              <a:t>more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comfortable.</a:t>
            </a:r>
            <a:endParaRPr sz="1400">
              <a:latin typeface="Arial"/>
              <a:cs typeface="Arial"/>
            </a:endParaRPr>
          </a:p>
          <a:p>
            <a:pPr marL="192405" marR="5080" indent="-179705">
              <a:lnSpc>
                <a:spcPct val="102099"/>
              </a:lnSpc>
              <a:spcBef>
                <a:spcPts val="204"/>
              </a:spcBef>
              <a:buChar char="•"/>
              <a:tabLst>
                <a:tab pos="192405" algn="l"/>
              </a:tabLst>
            </a:pPr>
            <a:r>
              <a:rPr sz="1400" spc="-110" dirty="0">
                <a:latin typeface="Arial"/>
                <a:cs typeface="Arial"/>
              </a:rPr>
              <a:t>Take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your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child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doctor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if </a:t>
            </a:r>
            <a:r>
              <a:rPr sz="1400" spc="-70" dirty="0">
                <a:latin typeface="Arial"/>
                <a:cs typeface="Arial"/>
              </a:rPr>
              <a:t>symptoms</a:t>
            </a:r>
            <a:r>
              <a:rPr sz="1400" spc="-55" dirty="0">
                <a:latin typeface="Arial"/>
                <a:cs typeface="Arial"/>
              </a:rPr>
              <a:t> do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improve after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48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-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72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hours.</a:t>
            </a:r>
            <a:endParaRPr sz="1400">
              <a:latin typeface="Arial"/>
              <a:cs typeface="Arial"/>
            </a:endParaRPr>
          </a:p>
          <a:p>
            <a:pPr marL="192405" marR="107950" indent="-179705">
              <a:lnSpc>
                <a:spcPct val="102099"/>
              </a:lnSpc>
              <a:spcBef>
                <a:spcPts val="204"/>
              </a:spcBef>
              <a:buChar char="•"/>
              <a:tabLst>
                <a:tab pos="192405" algn="l"/>
              </a:tabLst>
            </a:pPr>
            <a:r>
              <a:rPr sz="1400" spc="-60" dirty="0">
                <a:latin typeface="Arial"/>
                <a:cs typeface="Arial"/>
              </a:rPr>
              <a:t>Vaccination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against </a:t>
            </a:r>
            <a:r>
              <a:rPr sz="1400" spc="-80" dirty="0">
                <a:latin typeface="Arial"/>
                <a:cs typeface="Arial"/>
              </a:rPr>
              <a:t>pneumococcus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has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proven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highly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effective.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4512" y="3653833"/>
            <a:ext cx="1466215" cy="130492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400" b="1" spc="-114" dirty="0">
                <a:latin typeface="Arial"/>
                <a:cs typeface="Arial"/>
              </a:rPr>
              <a:t>NOT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203835" marR="5080" indent="-178435">
              <a:lnSpc>
                <a:spcPct val="102400"/>
              </a:lnSpc>
              <a:spcBef>
                <a:spcPts val="700"/>
              </a:spcBef>
              <a:buChar char="•"/>
              <a:tabLst>
                <a:tab pos="205104" algn="l"/>
              </a:tabLst>
            </a:pPr>
            <a:r>
              <a:rPr sz="1400" spc="-114" dirty="0">
                <a:latin typeface="Arial"/>
                <a:cs typeface="Arial"/>
              </a:rPr>
              <a:t>Do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give 	</a:t>
            </a:r>
            <a:r>
              <a:rPr sz="1400" spc="-35" dirty="0">
                <a:latin typeface="Arial"/>
                <a:cs typeface="Arial"/>
              </a:rPr>
              <a:t>antibiotics </a:t>
            </a:r>
            <a:r>
              <a:rPr sz="1400" spc="-80" dirty="0">
                <a:latin typeface="Arial"/>
                <a:cs typeface="Arial"/>
              </a:rPr>
              <a:t>unless 	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doctor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says 	</a:t>
            </a:r>
            <a:r>
              <a:rPr sz="1400" spc="-40" dirty="0">
                <a:latin typeface="Arial"/>
                <a:cs typeface="Arial"/>
              </a:rPr>
              <a:t>they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40" dirty="0">
                <a:latin typeface="Arial"/>
                <a:cs typeface="Arial"/>
              </a:rPr>
              <a:t> needed.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89193" y="3663292"/>
            <a:ext cx="3303904" cy="8534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835"/>
              </a:spcBef>
            </a:pPr>
            <a:r>
              <a:rPr sz="1400" b="1" spc="-20" dirty="0">
                <a:latin typeface="Arial"/>
                <a:cs typeface="Arial"/>
              </a:rPr>
              <a:t>BUT: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4299"/>
              </a:lnSpc>
              <a:spcBef>
                <a:spcPts val="600"/>
              </a:spcBef>
            </a:pPr>
            <a:r>
              <a:rPr sz="1400" spc="-85" dirty="0">
                <a:latin typeface="Arial"/>
                <a:cs typeface="Arial"/>
              </a:rPr>
              <a:t>Sometimes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immediate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antibiotic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treatment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needed: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26428" y="4491025"/>
            <a:ext cx="3244215" cy="16287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0"/>
              </a:spcBef>
              <a:buChar char="•"/>
              <a:tabLst>
                <a:tab pos="240665" algn="l"/>
              </a:tabLst>
            </a:pPr>
            <a:r>
              <a:rPr sz="1400" spc="-60" dirty="0">
                <a:latin typeface="Arial"/>
                <a:cs typeface="Arial"/>
              </a:rPr>
              <a:t>Children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6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months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younger.</a:t>
            </a:r>
            <a:endParaRPr sz="1400">
              <a:latin typeface="Arial"/>
              <a:cs typeface="Arial"/>
            </a:endParaRPr>
          </a:p>
          <a:p>
            <a:pPr marL="240665" marR="142875" indent="-228600">
              <a:lnSpc>
                <a:spcPct val="102099"/>
              </a:lnSpc>
              <a:spcBef>
                <a:spcPts val="204"/>
              </a:spcBef>
              <a:buChar char="•"/>
              <a:tabLst>
                <a:tab pos="240665" algn="l"/>
              </a:tabLst>
            </a:pPr>
            <a:r>
              <a:rPr sz="1400" spc="-105" dirty="0">
                <a:latin typeface="Arial"/>
                <a:cs typeface="Arial"/>
              </a:rPr>
              <a:t>Severe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pain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fever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&gt;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39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90" dirty="0">
                <a:latin typeface="Arial"/>
                <a:cs typeface="Arial"/>
              </a:rPr>
              <a:t>°C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despite </a:t>
            </a:r>
            <a:r>
              <a:rPr sz="1400" spc="-35" dirty="0">
                <a:latin typeface="Arial"/>
                <a:cs typeface="Arial"/>
              </a:rPr>
              <a:t>proper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medication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paracetamol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or </a:t>
            </a:r>
            <a:r>
              <a:rPr sz="1400" spc="-10" dirty="0">
                <a:latin typeface="Arial"/>
                <a:cs typeface="Arial"/>
              </a:rPr>
              <a:t>ibuprofen.</a:t>
            </a:r>
            <a:endParaRPr sz="1400">
              <a:latin typeface="Arial"/>
              <a:cs typeface="Arial"/>
            </a:endParaRPr>
          </a:p>
          <a:p>
            <a:pPr marL="240665" marR="5080" indent="-228600">
              <a:lnSpc>
                <a:spcPct val="102099"/>
              </a:lnSpc>
              <a:spcBef>
                <a:spcPts val="204"/>
              </a:spcBef>
              <a:buChar char="•"/>
              <a:tabLst>
                <a:tab pos="240665" algn="l"/>
              </a:tabLst>
            </a:pPr>
            <a:r>
              <a:rPr sz="1400" spc="-60" dirty="0">
                <a:latin typeface="Arial"/>
                <a:cs typeface="Arial"/>
              </a:rPr>
              <a:t>Children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complicating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conditions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(a </a:t>
            </a:r>
            <a:r>
              <a:rPr sz="1400" spc="-20" dirty="0">
                <a:latin typeface="Arial"/>
                <a:cs typeface="Arial"/>
              </a:rPr>
              <a:t>cleft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palate, </a:t>
            </a:r>
            <a:r>
              <a:rPr sz="1400" spc="-85" dirty="0">
                <a:latin typeface="Arial"/>
                <a:cs typeface="Arial"/>
              </a:rPr>
              <a:t>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immune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disorder,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Down </a:t>
            </a:r>
            <a:r>
              <a:rPr sz="1400" spc="-65" dirty="0">
                <a:latin typeface="Arial"/>
                <a:cs typeface="Arial"/>
              </a:rPr>
              <a:t>syndrome,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cochlear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implant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other).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0175" y="97153"/>
            <a:ext cx="10469880" cy="7225665"/>
            <a:chOff x="130175" y="97153"/>
            <a:chExt cx="10469880" cy="7225665"/>
          </a:xfrm>
        </p:grpSpPr>
        <p:sp>
          <p:nvSpPr>
            <p:cNvPr id="21" name="object 21"/>
            <p:cNvSpPr/>
            <p:nvPr/>
          </p:nvSpPr>
          <p:spPr>
            <a:xfrm>
              <a:off x="149225" y="116203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197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11688" y="284599"/>
              <a:ext cx="755641" cy="78803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65761" y="6747872"/>
              <a:ext cx="3126740" cy="574675"/>
            </a:xfrm>
            <a:custGeom>
              <a:avLst/>
              <a:gdLst/>
              <a:ahLst/>
              <a:cxnLst/>
              <a:rect l="l" t="t" r="r" b="b"/>
              <a:pathLst>
                <a:path w="3126740" h="574675">
                  <a:moveTo>
                    <a:pt x="3126740" y="0"/>
                  </a:moveTo>
                  <a:lnTo>
                    <a:pt x="0" y="0"/>
                  </a:lnTo>
                  <a:lnTo>
                    <a:pt x="0" y="574674"/>
                  </a:lnTo>
                  <a:lnTo>
                    <a:pt x="3126740" y="574674"/>
                  </a:lnTo>
                  <a:lnTo>
                    <a:pt x="312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6847" y="6927595"/>
            <a:ext cx="23088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110" dirty="0">
                <a:solidFill>
                  <a:srgbClr val="193C85"/>
                </a:solidFill>
                <a:latin typeface="Arial"/>
                <a:cs typeface="Arial"/>
              </a:rPr>
              <a:t>#Acute</a:t>
            </a:r>
            <a:r>
              <a:rPr sz="1300" b="1" i="1" spc="-5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80" dirty="0">
                <a:solidFill>
                  <a:srgbClr val="193C85"/>
                </a:solidFill>
                <a:latin typeface="Arial"/>
                <a:cs typeface="Arial"/>
              </a:rPr>
              <a:t>Otitis</a:t>
            </a:r>
            <a:r>
              <a:rPr sz="1300" b="1" i="1" spc="-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55" dirty="0">
                <a:solidFill>
                  <a:srgbClr val="193C85"/>
                </a:solidFill>
                <a:latin typeface="Arial"/>
                <a:cs typeface="Arial"/>
              </a:rPr>
              <a:t>Media </a:t>
            </a:r>
            <a:r>
              <a:rPr sz="1300" b="1" i="1" spc="-30" dirty="0">
                <a:solidFill>
                  <a:srgbClr val="193C85"/>
                </a:solidFill>
                <a:latin typeface="Arial"/>
                <a:cs typeface="Arial"/>
              </a:rPr>
              <a:t>&amp;</a:t>
            </a:r>
            <a:r>
              <a:rPr sz="1300" b="1" i="1" spc="-4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85" dirty="0">
                <a:solidFill>
                  <a:srgbClr val="193C85"/>
                </a:solidFill>
                <a:latin typeface="Arial"/>
                <a:cs typeface="Arial"/>
              </a:rPr>
              <a:t>Antibiotics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69857" y="6421033"/>
            <a:ext cx="2691130" cy="837565"/>
            <a:chOff x="7769857" y="6421033"/>
            <a:chExt cx="2691130" cy="83756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3422" y="6421033"/>
              <a:ext cx="837564" cy="8375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69857" y="6850290"/>
              <a:ext cx="1687829" cy="316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3700" y="425474"/>
            <a:ext cx="128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193C85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31" y="615187"/>
            <a:ext cx="8535035" cy="554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0" b="1" spc="-655" dirty="0">
                <a:solidFill>
                  <a:srgbClr val="193C85"/>
                </a:solidFill>
                <a:latin typeface="Arial"/>
                <a:cs typeface="Arial"/>
              </a:rPr>
              <a:t>Do</a:t>
            </a:r>
            <a:r>
              <a:rPr sz="7500" b="1" spc="-39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360" dirty="0">
                <a:solidFill>
                  <a:srgbClr val="193C85"/>
                </a:solidFill>
                <a:latin typeface="Arial"/>
                <a:cs typeface="Arial"/>
              </a:rPr>
              <a:t>not</a:t>
            </a:r>
            <a:r>
              <a:rPr sz="7500" b="1" spc="-3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575" dirty="0">
                <a:solidFill>
                  <a:srgbClr val="193C85"/>
                </a:solidFill>
                <a:latin typeface="Arial"/>
                <a:cs typeface="Arial"/>
              </a:rPr>
              <a:t>prescribe</a:t>
            </a:r>
            <a:endParaRPr sz="750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15"/>
              </a:spcBef>
            </a:pPr>
            <a:r>
              <a:rPr sz="7500" b="1" spc="-490" dirty="0">
                <a:solidFill>
                  <a:srgbClr val="193C85"/>
                </a:solidFill>
                <a:latin typeface="Arial"/>
                <a:cs typeface="Arial"/>
              </a:rPr>
              <a:t>antibiotics</a:t>
            </a:r>
            <a:r>
              <a:rPr sz="7500" b="1" spc="-36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355" dirty="0">
                <a:solidFill>
                  <a:srgbClr val="193C85"/>
                </a:solidFill>
                <a:latin typeface="Arial"/>
                <a:cs typeface="Arial"/>
              </a:rPr>
              <a:t>for </a:t>
            </a:r>
            <a:r>
              <a:rPr sz="7500" b="1" spc="-535" dirty="0">
                <a:solidFill>
                  <a:srgbClr val="193C85"/>
                </a:solidFill>
                <a:latin typeface="Arial"/>
                <a:cs typeface="Arial"/>
              </a:rPr>
              <a:t>neonates</a:t>
            </a:r>
            <a:r>
              <a:rPr sz="7500" b="1" spc="-37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325" dirty="0">
                <a:solidFill>
                  <a:srgbClr val="193C85"/>
                </a:solidFill>
                <a:latin typeface="Arial"/>
                <a:cs typeface="Arial"/>
              </a:rPr>
              <a:t>without </a:t>
            </a:r>
            <a:r>
              <a:rPr sz="7500" b="1" spc="-530" dirty="0">
                <a:solidFill>
                  <a:srgbClr val="193C85"/>
                </a:solidFill>
                <a:latin typeface="Arial"/>
                <a:cs typeface="Arial"/>
              </a:rPr>
              <a:t>clinical</a:t>
            </a:r>
            <a:r>
              <a:rPr sz="7500" b="1" spc="-3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865" dirty="0">
                <a:solidFill>
                  <a:srgbClr val="193C85"/>
                </a:solidFill>
                <a:latin typeface="Arial"/>
                <a:cs typeface="Arial"/>
              </a:rPr>
              <a:t>signs</a:t>
            </a:r>
            <a:r>
              <a:rPr sz="7500" b="1" spc="-38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345" dirty="0">
                <a:solidFill>
                  <a:srgbClr val="193C85"/>
                </a:solidFill>
                <a:latin typeface="Arial"/>
                <a:cs typeface="Arial"/>
              </a:rPr>
              <a:t>of</a:t>
            </a:r>
            <a:r>
              <a:rPr sz="7500" b="1" spc="-2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819" dirty="0">
                <a:solidFill>
                  <a:srgbClr val="193C85"/>
                </a:solidFill>
                <a:latin typeface="Arial"/>
                <a:cs typeface="Arial"/>
              </a:rPr>
              <a:t>sepsis</a:t>
            </a:r>
            <a:endParaRPr sz="7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30"/>
              </a:spcBef>
            </a:pPr>
            <a:r>
              <a:rPr sz="1300" b="1" i="1" spc="-100" dirty="0">
                <a:solidFill>
                  <a:srgbClr val="193C85"/>
                </a:solidFill>
                <a:latin typeface="Arial"/>
                <a:cs typeface="Arial"/>
              </a:rPr>
              <a:t>#Antibiotics</a:t>
            </a:r>
            <a:r>
              <a:rPr sz="1300" b="1" i="1" spc="-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90" dirty="0">
                <a:solidFill>
                  <a:srgbClr val="193C85"/>
                </a:solidFill>
                <a:latin typeface="Arial"/>
                <a:cs typeface="Arial"/>
              </a:rPr>
              <a:t>in</a:t>
            </a:r>
            <a:r>
              <a:rPr sz="1300" b="1" i="1" spc="-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93C85"/>
                </a:solidFill>
                <a:latin typeface="Arial"/>
                <a:cs typeface="Arial"/>
              </a:rPr>
              <a:t>Neonates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971" y="135253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412" y="7076652"/>
            <a:ext cx="184658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i="1" spc="-10" dirty="0">
                <a:solidFill>
                  <a:srgbClr val="1A3C86"/>
                </a:solidFill>
                <a:latin typeface="Arial"/>
                <a:cs typeface="Arial"/>
              </a:rPr>
              <a:t>#Gastroesophageal</a:t>
            </a:r>
            <a:r>
              <a:rPr sz="1200" b="1" i="1" spc="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1A3C86"/>
                </a:solidFill>
                <a:latin typeface="Arial"/>
                <a:cs typeface="Arial"/>
              </a:rPr>
              <a:t>reflux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27" y="158113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8745" y="148588"/>
            <a:ext cx="10452735" cy="7273290"/>
            <a:chOff x="118745" y="148588"/>
            <a:chExt cx="10452735" cy="7273290"/>
          </a:xfrm>
        </p:grpSpPr>
        <p:sp>
          <p:nvSpPr>
            <p:cNvPr id="5" name="object 5"/>
            <p:cNvSpPr/>
            <p:nvPr/>
          </p:nvSpPr>
          <p:spPr>
            <a:xfrm>
              <a:off x="10552431" y="148588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45" y="7402325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845" y="5588957"/>
              <a:ext cx="365039" cy="360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3661" y="2064632"/>
              <a:ext cx="2225900" cy="20769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888" y="1392218"/>
              <a:ext cx="8415438" cy="660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838" y="623812"/>
              <a:ext cx="996949" cy="8013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2399" y="182881"/>
              <a:ext cx="10405745" cy="0"/>
            </a:xfrm>
            <a:custGeom>
              <a:avLst/>
              <a:gdLst/>
              <a:ahLst/>
              <a:cxnLst/>
              <a:rect l="l" t="t" r="r" b="b"/>
              <a:pathLst>
                <a:path w="10405745">
                  <a:moveTo>
                    <a:pt x="0" y="0"/>
                  </a:moveTo>
                  <a:lnTo>
                    <a:pt x="10405163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0088" y="399023"/>
              <a:ext cx="755650" cy="7880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6903" y="6452049"/>
              <a:ext cx="837565" cy="8375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3342" y="6962379"/>
              <a:ext cx="1687829" cy="31673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5599" y="6956867"/>
              <a:ext cx="4224655" cy="334645"/>
            </a:xfrm>
            <a:custGeom>
              <a:avLst/>
              <a:gdLst/>
              <a:ahLst/>
              <a:cxnLst/>
              <a:rect l="l" t="t" r="r" b="b"/>
              <a:pathLst>
                <a:path w="4224655" h="334645">
                  <a:moveTo>
                    <a:pt x="4224655" y="0"/>
                  </a:moveTo>
                  <a:lnTo>
                    <a:pt x="0" y="0"/>
                  </a:lnTo>
                  <a:lnTo>
                    <a:pt x="0" y="334644"/>
                  </a:lnTo>
                  <a:lnTo>
                    <a:pt x="4224655" y="334644"/>
                  </a:lnTo>
                  <a:lnTo>
                    <a:pt x="4224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38572" y="301244"/>
            <a:ext cx="7056755" cy="9761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algn="ctr">
              <a:lnSpc>
                <a:spcPct val="101899"/>
              </a:lnSpc>
              <a:spcBef>
                <a:spcPts val="65"/>
              </a:spcBef>
            </a:pPr>
            <a:r>
              <a:rPr spc="-150" dirty="0"/>
              <a:t>WHAT SHOULD PARENTS UNDERSTAND ABOUT ANTIBIOTICS IN NEWBORNS? ARE THEY REALLY NEEDED IN NEONATES</a:t>
            </a:r>
            <a:r>
              <a:rPr lang="it-IT" spc="-150" dirty="0"/>
              <a:t> </a:t>
            </a:r>
            <a:r>
              <a:rPr spc="-150" dirty="0"/>
              <a:t>WITHOUT CLINICAL SIGNS OF SEPSIS?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8404" y="1662333"/>
            <a:ext cx="9690735" cy="56070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5560" marR="1247775">
              <a:lnSpc>
                <a:spcPct val="118600"/>
              </a:lnSpc>
              <a:spcBef>
                <a:spcPts val="150"/>
              </a:spcBef>
            </a:pPr>
            <a:r>
              <a:rPr sz="1400" b="1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GOOD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</a:t>
            </a:r>
            <a:r>
              <a:rPr sz="1400" b="1" spc="-105" dirty="0">
                <a:latin typeface="Arial"/>
                <a:cs typeface="Arial"/>
              </a:rPr>
              <a:t>: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Close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observation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of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newborns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born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term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with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20" dirty="0">
                <a:latin typeface="Arial"/>
                <a:cs typeface="Arial"/>
              </a:rPr>
              <a:t>risk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of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infection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will </a:t>
            </a:r>
            <a:r>
              <a:rPr sz="1400" b="1" spc="-75" dirty="0">
                <a:latin typeface="Arial"/>
                <a:cs typeface="Arial"/>
              </a:rPr>
              <a:t>detect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symptoms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in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time </a:t>
            </a:r>
            <a:r>
              <a:rPr sz="1400" b="1" spc="-55" dirty="0">
                <a:latin typeface="Arial"/>
                <a:cs typeface="Arial"/>
              </a:rPr>
              <a:t>to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start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antibiotics.</a:t>
            </a:r>
            <a:endParaRPr sz="1400" dirty="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1535"/>
              </a:spcBef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is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known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about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neonatal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sepsis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and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antibiotics:</a:t>
            </a:r>
            <a:endParaRPr sz="1400" dirty="0">
              <a:latin typeface="Arial"/>
              <a:cs typeface="Arial"/>
            </a:endParaRPr>
          </a:p>
          <a:p>
            <a:pPr marL="395605" marR="2883535" indent="-270510">
              <a:lnSpc>
                <a:spcPct val="102200"/>
              </a:lnSpc>
              <a:spcBef>
                <a:spcPts val="735"/>
              </a:spcBef>
              <a:buChar char="•"/>
              <a:tabLst>
                <a:tab pos="395605" algn="l"/>
              </a:tabLst>
            </a:pPr>
            <a:r>
              <a:rPr sz="1350" spc="-60" dirty="0">
                <a:latin typeface="Arial"/>
                <a:cs typeface="Arial"/>
              </a:rPr>
              <a:t>Bacterial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infection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in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60" dirty="0">
                <a:latin typeface="Arial"/>
                <a:cs typeface="Arial"/>
              </a:rPr>
              <a:t>newborns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(also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60" dirty="0">
                <a:latin typeface="Arial"/>
                <a:cs typeface="Arial"/>
              </a:rPr>
              <a:t>called</a:t>
            </a:r>
            <a:r>
              <a:rPr sz="1350" spc="-50" dirty="0">
                <a:latin typeface="Arial"/>
                <a:cs typeface="Arial"/>
              </a:rPr>
              <a:t> neonatal </a:t>
            </a:r>
            <a:r>
              <a:rPr sz="1350" spc="-95" dirty="0">
                <a:latin typeface="Arial"/>
                <a:cs typeface="Arial"/>
              </a:rPr>
              <a:t>sepsis)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80" dirty="0">
                <a:latin typeface="Arial"/>
                <a:cs typeface="Arial"/>
              </a:rPr>
              <a:t>is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rare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but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85" dirty="0">
                <a:latin typeface="Arial"/>
                <a:cs typeface="Arial"/>
              </a:rPr>
              <a:t>may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be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20" dirty="0">
                <a:latin typeface="Arial"/>
                <a:cs typeface="Arial"/>
              </a:rPr>
              <a:t>a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55" dirty="0">
                <a:latin typeface="Arial"/>
                <a:cs typeface="Arial"/>
              </a:rPr>
              <a:t>very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severe </a:t>
            </a:r>
            <a:r>
              <a:rPr sz="1350" spc="-10" dirty="0">
                <a:latin typeface="Arial"/>
                <a:cs typeface="Arial"/>
              </a:rPr>
              <a:t>condition.</a:t>
            </a:r>
            <a:endParaRPr sz="1350" dirty="0">
              <a:latin typeface="Arial"/>
              <a:cs typeface="Arial"/>
            </a:endParaRPr>
          </a:p>
          <a:p>
            <a:pPr marL="395605" indent="-270510">
              <a:lnSpc>
                <a:spcPct val="100000"/>
              </a:lnSpc>
              <a:spcBef>
                <a:spcPts val="250"/>
              </a:spcBef>
              <a:buChar char="•"/>
              <a:tabLst>
                <a:tab pos="395605" algn="l"/>
              </a:tabLst>
            </a:pPr>
            <a:r>
              <a:rPr sz="1350" spc="-120" dirty="0">
                <a:latin typeface="Arial"/>
                <a:cs typeface="Arial"/>
              </a:rPr>
              <a:t>Some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conditions,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like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maternal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fever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or</a:t>
            </a:r>
            <a:r>
              <a:rPr sz="1350" spc="-50" dirty="0">
                <a:latin typeface="Arial"/>
                <a:cs typeface="Arial"/>
              </a:rPr>
              <a:t> early </a:t>
            </a:r>
            <a:r>
              <a:rPr sz="1350" spc="-20" dirty="0">
                <a:latin typeface="Arial"/>
                <a:cs typeface="Arial"/>
              </a:rPr>
              <a:t>rupture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membranes,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increase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the</a:t>
            </a:r>
            <a:r>
              <a:rPr sz="1350" spc="-50" dirty="0">
                <a:latin typeface="Arial"/>
                <a:cs typeface="Arial"/>
              </a:rPr>
              <a:t> risk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infection.</a:t>
            </a:r>
            <a:endParaRPr sz="1350" dirty="0">
              <a:latin typeface="Arial"/>
              <a:cs typeface="Arial"/>
            </a:endParaRPr>
          </a:p>
          <a:p>
            <a:pPr marL="395605" marR="2187575" indent="-270510">
              <a:lnSpc>
                <a:spcPct val="101699"/>
              </a:lnSpc>
              <a:spcBef>
                <a:spcPts val="225"/>
              </a:spcBef>
              <a:buChar char="•"/>
              <a:tabLst>
                <a:tab pos="395605" algn="l"/>
              </a:tabLst>
            </a:pPr>
            <a:r>
              <a:rPr sz="1350" spc="-25" dirty="0">
                <a:latin typeface="Arial"/>
                <a:cs typeface="Arial"/>
              </a:rPr>
              <a:t>Most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80" dirty="0">
                <a:latin typeface="Arial"/>
                <a:cs typeface="Arial"/>
              </a:rPr>
              <a:t>babies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with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risk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factors </a:t>
            </a:r>
            <a:r>
              <a:rPr sz="1350" spc="-50" dirty="0">
                <a:latin typeface="Arial"/>
                <a:cs typeface="Arial"/>
              </a:rPr>
              <a:t>remain</a:t>
            </a:r>
            <a:r>
              <a:rPr sz="1350" spc="-45" dirty="0">
                <a:latin typeface="Arial"/>
                <a:cs typeface="Arial"/>
              </a:rPr>
              <a:t> healthy </a:t>
            </a:r>
            <a:r>
              <a:rPr sz="1350" spc="-75" dirty="0">
                <a:latin typeface="Arial"/>
                <a:cs typeface="Arial"/>
              </a:rPr>
              <a:t>and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don't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need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antibiotics.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Giving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them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unnecessary </a:t>
            </a:r>
            <a:r>
              <a:rPr sz="1350" spc="-35" dirty="0">
                <a:latin typeface="Arial"/>
                <a:cs typeface="Arial"/>
              </a:rPr>
              <a:t>antibiotics</a:t>
            </a:r>
            <a:r>
              <a:rPr sz="1350" spc="-50" dirty="0">
                <a:latin typeface="Arial"/>
                <a:cs typeface="Arial"/>
              </a:rPr>
              <a:t> could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actually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05" dirty="0">
                <a:latin typeface="Arial"/>
                <a:cs typeface="Arial"/>
              </a:rPr>
              <a:t>cause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harm.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60" dirty="0">
                <a:latin typeface="Arial"/>
                <a:cs typeface="Arial"/>
              </a:rPr>
              <a:t>However,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if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20" dirty="0">
                <a:latin typeface="Arial"/>
                <a:cs typeface="Arial"/>
              </a:rPr>
              <a:t>a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baby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85" dirty="0">
                <a:latin typeface="Arial"/>
                <a:cs typeface="Arial"/>
              </a:rPr>
              <a:t>does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60" dirty="0">
                <a:latin typeface="Arial"/>
                <a:cs typeface="Arial"/>
              </a:rPr>
              <a:t>develop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20" dirty="0">
                <a:latin typeface="Arial"/>
                <a:cs typeface="Arial"/>
              </a:rPr>
              <a:t>a</a:t>
            </a:r>
            <a:r>
              <a:rPr sz="1350" spc="-45" dirty="0">
                <a:latin typeface="Arial"/>
                <a:cs typeface="Arial"/>
              </a:rPr>
              <a:t> bacterial </a:t>
            </a:r>
            <a:r>
              <a:rPr sz="1350" spc="-30" dirty="0">
                <a:latin typeface="Arial"/>
                <a:cs typeface="Arial"/>
              </a:rPr>
              <a:t>infection,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they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will </a:t>
            </a:r>
            <a:r>
              <a:rPr sz="1350" spc="-70" dirty="0">
                <a:latin typeface="Arial"/>
                <a:cs typeface="Arial"/>
              </a:rPr>
              <a:t>show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warning </a:t>
            </a:r>
            <a:r>
              <a:rPr sz="1350" spc="-100" dirty="0">
                <a:latin typeface="Arial"/>
                <a:cs typeface="Arial"/>
              </a:rPr>
              <a:t>signs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90" dirty="0">
                <a:latin typeface="Arial"/>
                <a:cs typeface="Arial"/>
              </a:rPr>
              <a:t>such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35" dirty="0">
                <a:latin typeface="Arial"/>
                <a:cs typeface="Arial"/>
              </a:rPr>
              <a:t>as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fast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or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labored </a:t>
            </a:r>
            <a:r>
              <a:rPr sz="1350" spc="-45" dirty="0">
                <a:latin typeface="Arial"/>
                <a:cs typeface="Arial"/>
              </a:rPr>
              <a:t>breathing,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fast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heart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rate,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gray-</a:t>
            </a:r>
            <a:r>
              <a:rPr sz="1350" spc="-45" dirty="0">
                <a:latin typeface="Arial"/>
                <a:cs typeface="Arial"/>
              </a:rPr>
              <a:t>marbly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65" dirty="0">
                <a:latin typeface="Arial"/>
                <a:cs typeface="Arial"/>
              </a:rPr>
              <a:t>skin,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65" dirty="0">
                <a:latin typeface="Arial"/>
                <a:cs typeface="Arial"/>
              </a:rPr>
              <a:t>unusual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low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or </a:t>
            </a:r>
            <a:r>
              <a:rPr sz="1350" spc="-55" dirty="0">
                <a:latin typeface="Arial"/>
                <a:cs typeface="Arial"/>
              </a:rPr>
              <a:t>high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temperature,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and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5" dirty="0">
                <a:latin typeface="Arial"/>
                <a:cs typeface="Arial"/>
              </a:rPr>
              <a:t>feeding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problems.</a:t>
            </a:r>
            <a:endParaRPr sz="1350" dirty="0">
              <a:latin typeface="Arial"/>
              <a:cs typeface="Arial"/>
            </a:endParaRPr>
          </a:p>
          <a:p>
            <a:pPr marL="395605" indent="-270510">
              <a:lnSpc>
                <a:spcPct val="100000"/>
              </a:lnSpc>
              <a:spcBef>
                <a:spcPts val="254"/>
              </a:spcBef>
              <a:buChar char="•"/>
              <a:tabLst>
                <a:tab pos="395605" algn="l"/>
              </a:tabLst>
            </a:pPr>
            <a:r>
              <a:rPr sz="1350" spc="-110" dirty="0">
                <a:latin typeface="Arial"/>
                <a:cs typeface="Arial"/>
              </a:rPr>
              <a:t>Close</a:t>
            </a:r>
            <a:r>
              <a:rPr sz="1350" spc="-50" dirty="0">
                <a:latin typeface="Arial"/>
                <a:cs typeface="Arial"/>
              </a:rPr>
              <a:t> observation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for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60" dirty="0">
                <a:latin typeface="Arial"/>
                <a:cs typeface="Arial"/>
              </a:rPr>
              <a:t>these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90" dirty="0">
                <a:latin typeface="Arial"/>
                <a:cs typeface="Arial"/>
              </a:rPr>
              <a:t>signs,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repeated </a:t>
            </a:r>
            <a:r>
              <a:rPr sz="1350" spc="-100" dirty="0">
                <a:latin typeface="Arial"/>
                <a:cs typeface="Arial"/>
              </a:rPr>
              <a:t>assessment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and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-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if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90" dirty="0">
                <a:latin typeface="Arial"/>
                <a:cs typeface="Arial"/>
              </a:rPr>
              <a:t>necessary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- </a:t>
            </a:r>
            <a:r>
              <a:rPr sz="1350" spc="-40" dirty="0">
                <a:latin typeface="Arial"/>
                <a:cs typeface="Arial"/>
              </a:rPr>
              <a:t>blood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tests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80" dirty="0">
                <a:latin typeface="Arial"/>
                <a:cs typeface="Arial"/>
              </a:rPr>
              <a:t>is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recommended.</a:t>
            </a:r>
            <a:endParaRPr sz="1350" dirty="0">
              <a:latin typeface="Arial"/>
              <a:cs typeface="Arial"/>
            </a:endParaRPr>
          </a:p>
          <a:p>
            <a:pPr marL="396240" marR="5080" indent="-271145">
              <a:lnSpc>
                <a:spcPct val="102200"/>
              </a:lnSpc>
              <a:spcBef>
                <a:spcPts val="190"/>
              </a:spcBef>
              <a:buChar char="•"/>
              <a:tabLst>
                <a:tab pos="396240" algn="l"/>
              </a:tabLst>
            </a:pPr>
            <a:r>
              <a:rPr sz="1350" spc="-80" dirty="0">
                <a:latin typeface="Arial"/>
                <a:cs typeface="Arial"/>
              </a:rPr>
              <a:t>Early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antibiotic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treatment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95" dirty="0">
                <a:latin typeface="Arial"/>
                <a:cs typeface="Arial"/>
              </a:rPr>
              <a:t>comes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with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several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drawbacks,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including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disruption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the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5" dirty="0">
                <a:latin typeface="Arial"/>
                <a:cs typeface="Arial"/>
              </a:rPr>
              <a:t>bonding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time</a:t>
            </a:r>
            <a:r>
              <a:rPr sz="1350" spc="-45" dirty="0">
                <a:latin typeface="Arial"/>
                <a:cs typeface="Arial"/>
              </a:rPr>
              <a:t> between </a:t>
            </a:r>
            <a:r>
              <a:rPr sz="1350" spc="-25" dirty="0">
                <a:latin typeface="Arial"/>
                <a:cs typeface="Arial"/>
              </a:rPr>
              <a:t>mother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and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baby, </a:t>
            </a:r>
            <a:r>
              <a:rPr sz="1350" spc="-35" dirty="0">
                <a:latin typeface="Arial"/>
                <a:cs typeface="Arial"/>
              </a:rPr>
              <a:t>insertion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85" dirty="0">
                <a:latin typeface="Arial"/>
                <a:cs typeface="Arial"/>
              </a:rPr>
              <a:t>an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95" dirty="0">
                <a:latin typeface="Arial"/>
                <a:cs typeface="Arial"/>
              </a:rPr>
              <a:t>IV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line,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and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longer </a:t>
            </a:r>
            <a:r>
              <a:rPr sz="1350" spc="-45" dirty="0">
                <a:latin typeface="Arial"/>
                <a:cs typeface="Arial"/>
              </a:rPr>
              <a:t>hospital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80" dirty="0">
                <a:latin typeface="Arial"/>
                <a:cs typeface="Arial"/>
              </a:rPr>
              <a:t>stays.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More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importantly,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antibiotics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interfere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with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the</a:t>
            </a:r>
            <a:r>
              <a:rPr sz="1350" spc="-50" dirty="0">
                <a:latin typeface="Arial"/>
                <a:cs typeface="Arial"/>
              </a:rPr>
              <a:t> development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healthy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gut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bacteria </a:t>
            </a:r>
            <a:r>
              <a:rPr sz="1350" spc="-20" dirty="0">
                <a:latin typeface="Arial"/>
                <a:cs typeface="Arial"/>
              </a:rPr>
              <a:t>in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60" dirty="0">
                <a:latin typeface="Arial"/>
                <a:cs typeface="Arial"/>
              </a:rPr>
              <a:t>newborns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that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might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prevent </a:t>
            </a:r>
            <a:r>
              <a:rPr sz="1350" spc="-105" dirty="0">
                <a:latin typeface="Arial"/>
                <a:cs typeface="Arial"/>
              </a:rPr>
              <a:t>diseases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later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in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life,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including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obesity,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inflammatory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bowel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90" dirty="0">
                <a:latin typeface="Arial"/>
                <a:cs typeface="Arial"/>
              </a:rPr>
              <a:t>disease,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asthma,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and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allergy.</a:t>
            </a:r>
            <a:endParaRPr sz="1350" dirty="0">
              <a:latin typeface="Arial"/>
              <a:cs typeface="Arial"/>
            </a:endParaRPr>
          </a:p>
          <a:p>
            <a:pPr marL="486409" marR="6920230" indent="-451484">
              <a:lnSpc>
                <a:spcPts val="3170"/>
              </a:lnSpc>
              <a:spcBef>
                <a:spcPts val="145"/>
              </a:spcBef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child: </a:t>
            </a: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 dirty="0">
              <a:latin typeface="Arial"/>
              <a:cs typeface="Arial"/>
            </a:endParaRPr>
          </a:p>
          <a:p>
            <a:pPr marL="664845" lvl="1" indent="-180340">
              <a:lnSpc>
                <a:spcPct val="100000"/>
              </a:lnSpc>
              <a:spcBef>
                <a:spcPts val="509"/>
              </a:spcBef>
              <a:buChar char="•"/>
              <a:tabLst>
                <a:tab pos="664845" algn="l"/>
              </a:tabLst>
            </a:pPr>
            <a:r>
              <a:rPr sz="1350" spc="-60" dirty="0">
                <a:latin typeface="Arial"/>
                <a:cs typeface="Arial"/>
              </a:rPr>
              <a:t>Trust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your </a:t>
            </a:r>
            <a:r>
              <a:rPr sz="1350" spc="-70" dirty="0">
                <a:latin typeface="Arial"/>
                <a:cs typeface="Arial"/>
              </a:rPr>
              <a:t>physician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and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their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decision.</a:t>
            </a:r>
            <a:endParaRPr sz="1350" dirty="0">
              <a:latin typeface="Arial"/>
              <a:cs typeface="Arial"/>
            </a:endParaRPr>
          </a:p>
          <a:p>
            <a:pPr marL="664845" lvl="1" indent="-180340">
              <a:lnSpc>
                <a:spcPct val="100000"/>
              </a:lnSpc>
              <a:spcBef>
                <a:spcPts val="254"/>
              </a:spcBef>
              <a:buChar char="•"/>
              <a:tabLst>
                <a:tab pos="664845" algn="l"/>
              </a:tabLst>
            </a:pPr>
            <a:r>
              <a:rPr sz="1350" spc="-110" dirty="0">
                <a:latin typeface="Arial"/>
                <a:cs typeface="Arial"/>
              </a:rPr>
              <a:t>Reassure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your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family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that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the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course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will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be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65" dirty="0">
                <a:latin typeface="Arial"/>
                <a:cs typeface="Arial"/>
              </a:rPr>
              <a:t>good,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and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the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length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hospital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70" dirty="0">
                <a:latin typeface="Arial"/>
                <a:cs typeface="Arial"/>
              </a:rPr>
              <a:t>stay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spc="-135" dirty="0">
                <a:latin typeface="Arial"/>
                <a:cs typeface="Arial"/>
              </a:rPr>
              <a:t>as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short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135" dirty="0">
                <a:latin typeface="Arial"/>
                <a:cs typeface="Arial"/>
              </a:rPr>
              <a:t>as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possible.</a:t>
            </a:r>
            <a:endParaRPr sz="1350" dirty="0">
              <a:latin typeface="Arial"/>
              <a:cs typeface="Arial"/>
            </a:endParaRPr>
          </a:p>
          <a:p>
            <a:pPr marL="665480" marR="1556385" lvl="1" indent="-180975">
              <a:lnSpc>
                <a:spcPct val="102200"/>
              </a:lnSpc>
              <a:spcBef>
                <a:spcPts val="190"/>
              </a:spcBef>
              <a:buChar char="•"/>
              <a:tabLst>
                <a:tab pos="665480" algn="l"/>
              </a:tabLst>
            </a:pPr>
            <a:r>
              <a:rPr sz="1350" dirty="0">
                <a:latin typeface="Arial"/>
                <a:cs typeface="Arial"/>
              </a:rPr>
              <a:t>If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55" dirty="0">
                <a:latin typeface="Arial"/>
                <a:cs typeface="Arial"/>
              </a:rPr>
              <a:t>you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would</a:t>
            </a:r>
            <a:r>
              <a:rPr sz="1350" spc="-45" dirty="0">
                <a:latin typeface="Arial"/>
                <a:cs typeface="Arial"/>
              </a:rPr>
              <a:t> like </a:t>
            </a:r>
            <a:r>
              <a:rPr sz="1350" dirty="0">
                <a:latin typeface="Arial"/>
                <a:cs typeface="Arial"/>
              </a:rPr>
              <a:t>to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80" dirty="0">
                <a:latin typeface="Arial"/>
                <a:cs typeface="Arial"/>
              </a:rPr>
              <a:t>have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more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information</a:t>
            </a:r>
            <a:r>
              <a:rPr sz="1350" spc="-45" dirty="0">
                <a:latin typeface="Arial"/>
                <a:cs typeface="Arial"/>
              </a:rPr>
              <a:t> on </a:t>
            </a:r>
            <a:r>
              <a:rPr sz="1350" spc="-20" dirty="0">
                <a:latin typeface="Arial"/>
                <a:cs typeface="Arial"/>
              </a:rPr>
              <a:t>the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65" dirty="0">
                <a:latin typeface="Arial"/>
                <a:cs typeface="Arial"/>
              </a:rPr>
              <a:t>decision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don’t</a:t>
            </a:r>
            <a:r>
              <a:rPr sz="1350" spc="-45" dirty="0">
                <a:latin typeface="Arial"/>
                <a:cs typeface="Arial"/>
              </a:rPr>
              <a:t> hesitate </a:t>
            </a:r>
            <a:r>
              <a:rPr sz="1350" dirty="0">
                <a:latin typeface="Arial"/>
                <a:cs typeface="Arial"/>
              </a:rPr>
              <a:t>to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20" dirty="0">
                <a:latin typeface="Arial"/>
                <a:cs typeface="Arial"/>
              </a:rPr>
              <a:t>ask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your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doctor;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60" dirty="0">
                <a:latin typeface="Arial"/>
                <a:cs typeface="Arial"/>
              </a:rPr>
              <a:t>pros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and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cons </a:t>
            </a:r>
            <a:r>
              <a:rPr sz="1350" spc="-75" dirty="0">
                <a:latin typeface="Arial"/>
                <a:cs typeface="Arial"/>
              </a:rPr>
              <a:t>need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to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be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75" dirty="0">
                <a:latin typeface="Arial"/>
                <a:cs typeface="Arial"/>
              </a:rPr>
              <a:t>balanced</a:t>
            </a:r>
            <a:r>
              <a:rPr sz="1350" spc="-50" dirty="0">
                <a:latin typeface="Arial"/>
                <a:cs typeface="Arial"/>
              </a:rPr>
              <a:t> when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60" dirty="0">
                <a:latin typeface="Arial"/>
                <a:cs typeface="Arial"/>
              </a:rPr>
              <a:t>deciding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the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95" dirty="0">
                <a:latin typeface="Arial"/>
                <a:cs typeface="Arial"/>
              </a:rPr>
              <a:t>use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antibiotics.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300" b="1" i="1" spc="-100" dirty="0">
                <a:solidFill>
                  <a:srgbClr val="193C85"/>
                </a:solidFill>
                <a:latin typeface="Arial"/>
                <a:cs typeface="Arial"/>
              </a:rPr>
              <a:t>#Antibiotics</a:t>
            </a:r>
            <a:r>
              <a:rPr sz="1300" b="1" i="1" spc="-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90" dirty="0">
                <a:solidFill>
                  <a:srgbClr val="193C85"/>
                </a:solidFill>
                <a:latin typeface="Arial"/>
                <a:cs typeface="Arial"/>
              </a:rPr>
              <a:t>in</a:t>
            </a:r>
            <a:r>
              <a:rPr sz="1300" b="1" i="1" spc="-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93C85"/>
                </a:solidFill>
                <a:latin typeface="Arial"/>
                <a:cs typeface="Arial"/>
              </a:rPr>
              <a:t>Neonates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3700" y="341278"/>
            <a:ext cx="128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193C85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31" y="593851"/>
            <a:ext cx="8661400" cy="60756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6100"/>
              </a:lnSpc>
              <a:spcBef>
                <a:spcPts val="210"/>
              </a:spcBef>
            </a:pPr>
            <a:r>
              <a:rPr sz="5000" b="1" spc="-434" dirty="0">
                <a:solidFill>
                  <a:srgbClr val="193C85"/>
                </a:solidFill>
                <a:latin typeface="Arial"/>
                <a:cs typeface="Arial"/>
              </a:rPr>
              <a:t>Do</a:t>
            </a:r>
            <a:r>
              <a:rPr sz="5000" b="1" spc="-24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250" dirty="0">
                <a:solidFill>
                  <a:srgbClr val="193C85"/>
                </a:solidFill>
                <a:latin typeface="Arial"/>
                <a:cs typeface="Arial"/>
              </a:rPr>
              <a:t>not </a:t>
            </a:r>
            <a:r>
              <a:rPr sz="5000" b="1" spc="-260" dirty="0">
                <a:solidFill>
                  <a:srgbClr val="193C85"/>
                </a:solidFill>
                <a:latin typeface="Arial"/>
                <a:cs typeface="Arial"/>
              </a:rPr>
              <a:t>routinely</a:t>
            </a:r>
            <a:r>
              <a:rPr sz="5000" b="1" spc="-2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345" dirty="0">
                <a:solidFill>
                  <a:srgbClr val="193C85"/>
                </a:solidFill>
                <a:latin typeface="Arial"/>
                <a:cs typeface="Arial"/>
              </a:rPr>
              <a:t>continue </a:t>
            </a:r>
            <a:r>
              <a:rPr sz="5000" b="1" spc="-300" dirty="0">
                <a:solidFill>
                  <a:srgbClr val="193C85"/>
                </a:solidFill>
                <a:latin typeface="Arial"/>
                <a:cs typeface="Arial"/>
              </a:rPr>
              <a:t>hospitalization</a:t>
            </a:r>
            <a:r>
              <a:rPr sz="5000" b="1" spc="-24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290" dirty="0">
                <a:solidFill>
                  <a:srgbClr val="193C85"/>
                </a:solidFill>
                <a:latin typeface="Arial"/>
                <a:cs typeface="Arial"/>
              </a:rPr>
              <a:t>in</a:t>
            </a:r>
            <a:r>
              <a:rPr sz="5000" b="1" spc="-2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195" dirty="0">
                <a:solidFill>
                  <a:srgbClr val="193C85"/>
                </a:solidFill>
                <a:latin typeface="Arial"/>
                <a:cs typeface="Arial"/>
              </a:rPr>
              <a:t>well-</a:t>
            </a:r>
            <a:r>
              <a:rPr sz="5000" b="1" spc="-365" dirty="0">
                <a:solidFill>
                  <a:srgbClr val="193C85"/>
                </a:solidFill>
                <a:latin typeface="Arial"/>
                <a:cs typeface="Arial"/>
              </a:rPr>
              <a:t>appearing</a:t>
            </a:r>
            <a:endParaRPr sz="5000">
              <a:latin typeface="Arial"/>
              <a:cs typeface="Arial"/>
            </a:endParaRPr>
          </a:p>
          <a:p>
            <a:pPr marL="12700" marR="487045">
              <a:lnSpc>
                <a:spcPts val="6100"/>
              </a:lnSpc>
              <a:spcBef>
                <a:spcPts val="15"/>
              </a:spcBef>
            </a:pPr>
            <a:r>
              <a:rPr sz="5000" b="1" spc="-229" dirty="0">
                <a:solidFill>
                  <a:srgbClr val="193C85"/>
                </a:solidFill>
                <a:latin typeface="Arial"/>
                <a:cs typeface="Arial"/>
              </a:rPr>
              <a:t>febrile</a:t>
            </a:r>
            <a:r>
              <a:rPr sz="5000" b="1" spc="-2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305" dirty="0">
                <a:solidFill>
                  <a:srgbClr val="193C85"/>
                </a:solidFill>
                <a:latin typeface="Arial"/>
                <a:cs typeface="Arial"/>
              </a:rPr>
              <a:t>infants</a:t>
            </a:r>
            <a:r>
              <a:rPr sz="5000" b="1" spc="-2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445" dirty="0">
                <a:solidFill>
                  <a:srgbClr val="193C85"/>
                </a:solidFill>
                <a:latin typeface="Arial"/>
                <a:cs typeface="Arial"/>
              </a:rPr>
              <a:t>once</a:t>
            </a:r>
            <a:r>
              <a:rPr sz="5000" b="1" spc="-2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290" dirty="0">
                <a:solidFill>
                  <a:srgbClr val="193C85"/>
                </a:solidFill>
                <a:latin typeface="Arial"/>
                <a:cs typeface="Arial"/>
              </a:rPr>
              <a:t>bacterial </a:t>
            </a:r>
            <a:r>
              <a:rPr sz="5000" b="1" spc="-360" dirty="0">
                <a:solidFill>
                  <a:srgbClr val="193C85"/>
                </a:solidFill>
                <a:latin typeface="Arial"/>
                <a:cs typeface="Arial"/>
              </a:rPr>
              <a:t>cultures</a:t>
            </a:r>
            <a:r>
              <a:rPr sz="5000" b="1" spc="-2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360" dirty="0">
                <a:solidFill>
                  <a:srgbClr val="193C85"/>
                </a:solidFill>
                <a:latin typeface="Arial"/>
                <a:cs typeface="Arial"/>
              </a:rPr>
              <a:t>have</a:t>
            </a:r>
            <a:r>
              <a:rPr sz="5000" b="1" spc="-24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340" dirty="0">
                <a:solidFill>
                  <a:srgbClr val="193C85"/>
                </a:solidFill>
                <a:latin typeface="Arial"/>
                <a:cs typeface="Arial"/>
              </a:rPr>
              <a:t>been</a:t>
            </a:r>
            <a:r>
              <a:rPr sz="5000" b="1" spc="-24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345" dirty="0">
                <a:solidFill>
                  <a:srgbClr val="193C85"/>
                </a:solidFill>
                <a:latin typeface="Arial"/>
                <a:cs typeface="Arial"/>
              </a:rPr>
              <a:t>confirmed </a:t>
            </a:r>
            <a:r>
              <a:rPr sz="5000" b="1" spc="-315" dirty="0">
                <a:solidFill>
                  <a:srgbClr val="193C85"/>
                </a:solidFill>
                <a:latin typeface="Arial"/>
                <a:cs typeface="Arial"/>
              </a:rPr>
              <a:t>negative</a:t>
            </a:r>
            <a:r>
              <a:rPr sz="5000" b="1" spc="-254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225" dirty="0">
                <a:solidFill>
                  <a:srgbClr val="193C85"/>
                </a:solidFill>
                <a:latin typeface="Arial"/>
                <a:cs typeface="Arial"/>
              </a:rPr>
              <a:t>for</a:t>
            </a:r>
            <a:r>
              <a:rPr sz="5000" b="1" spc="-2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254" dirty="0">
                <a:solidFill>
                  <a:srgbClr val="193C85"/>
                </a:solidFill>
                <a:latin typeface="Arial"/>
                <a:cs typeface="Arial"/>
              </a:rPr>
              <a:t>24</a:t>
            </a:r>
            <a:r>
              <a:rPr sz="5000" b="1" spc="-2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165" dirty="0">
                <a:solidFill>
                  <a:srgbClr val="193C85"/>
                </a:solidFill>
                <a:latin typeface="Arial"/>
                <a:cs typeface="Arial"/>
              </a:rPr>
              <a:t>to</a:t>
            </a:r>
            <a:r>
              <a:rPr sz="5000" b="1" spc="-24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254" dirty="0">
                <a:solidFill>
                  <a:srgbClr val="193C85"/>
                </a:solidFill>
                <a:latin typeface="Arial"/>
                <a:cs typeface="Arial"/>
              </a:rPr>
              <a:t>36</a:t>
            </a:r>
            <a:r>
              <a:rPr sz="5000" b="1" spc="-2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434" dirty="0">
                <a:solidFill>
                  <a:srgbClr val="193C85"/>
                </a:solidFill>
                <a:latin typeface="Arial"/>
                <a:cs typeface="Arial"/>
              </a:rPr>
              <a:t>hours</a:t>
            </a:r>
            <a:r>
              <a:rPr sz="5000" b="1" spc="-2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25" dirty="0">
                <a:solidFill>
                  <a:srgbClr val="193C85"/>
                </a:solidFill>
                <a:latin typeface="Arial"/>
                <a:cs typeface="Arial"/>
              </a:rPr>
              <a:t>if </a:t>
            </a:r>
            <a:r>
              <a:rPr sz="5000" b="1" spc="-295" dirty="0">
                <a:solidFill>
                  <a:srgbClr val="193C85"/>
                </a:solidFill>
                <a:latin typeface="Arial"/>
                <a:cs typeface="Arial"/>
              </a:rPr>
              <a:t>adequate</a:t>
            </a:r>
            <a:r>
              <a:rPr sz="5000" b="1" spc="-19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225" dirty="0">
                <a:solidFill>
                  <a:srgbClr val="193C85"/>
                </a:solidFill>
                <a:latin typeface="Arial"/>
                <a:cs typeface="Arial"/>
              </a:rPr>
              <a:t>outpatient</a:t>
            </a:r>
            <a:r>
              <a:rPr sz="5000" b="1" spc="-1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225" dirty="0">
                <a:solidFill>
                  <a:srgbClr val="193C85"/>
                </a:solidFill>
                <a:latin typeface="Arial"/>
                <a:cs typeface="Arial"/>
              </a:rPr>
              <a:t>follow-</a:t>
            </a:r>
            <a:r>
              <a:rPr sz="5000" b="1" spc="-425" dirty="0">
                <a:solidFill>
                  <a:srgbClr val="193C85"/>
                </a:solidFill>
                <a:latin typeface="Arial"/>
                <a:cs typeface="Arial"/>
              </a:rPr>
              <a:t>up</a:t>
            </a:r>
            <a:endParaRPr sz="5000">
              <a:latin typeface="Arial"/>
              <a:cs typeface="Arial"/>
            </a:endParaRPr>
          </a:p>
          <a:p>
            <a:pPr marL="12700">
              <a:lnSpc>
                <a:spcPts val="5890"/>
              </a:lnSpc>
            </a:pPr>
            <a:r>
              <a:rPr sz="5000" b="1" spc="-465" dirty="0">
                <a:solidFill>
                  <a:srgbClr val="193C85"/>
                </a:solidFill>
                <a:latin typeface="Arial"/>
                <a:cs typeface="Arial"/>
              </a:rPr>
              <a:t>can</a:t>
            </a:r>
            <a:r>
              <a:rPr sz="5000" b="1" spc="-254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340" dirty="0">
                <a:solidFill>
                  <a:srgbClr val="193C85"/>
                </a:solidFill>
                <a:latin typeface="Arial"/>
                <a:cs typeface="Arial"/>
              </a:rPr>
              <a:t>be</a:t>
            </a:r>
            <a:r>
              <a:rPr sz="5000" b="1" spc="-254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000" b="1" spc="-465" dirty="0">
                <a:solidFill>
                  <a:srgbClr val="193C85"/>
                </a:solidFill>
                <a:latin typeface="Arial"/>
                <a:cs typeface="Arial"/>
              </a:rPr>
              <a:t>assured</a:t>
            </a:r>
            <a:endParaRPr sz="5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60"/>
              </a:spcBef>
            </a:pPr>
            <a:r>
              <a:rPr sz="1300" b="1" i="1" spc="-85" dirty="0">
                <a:solidFill>
                  <a:srgbClr val="193C85"/>
                </a:solidFill>
                <a:latin typeface="Arial"/>
                <a:cs typeface="Arial"/>
              </a:rPr>
              <a:t>#Hospitalization</a:t>
            </a:r>
            <a:r>
              <a:rPr sz="1300" b="1" i="1" spc="-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80" dirty="0">
                <a:solidFill>
                  <a:srgbClr val="193C85"/>
                </a:solidFill>
                <a:latin typeface="Arial"/>
                <a:cs typeface="Arial"/>
              </a:rPr>
              <a:t>of</a:t>
            </a:r>
            <a:r>
              <a:rPr sz="1300" b="1" i="1" spc="-2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0" dirty="0">
                <a:solidFill>
                  <a:srgbClr val="193C85"/>
                </a:solidFill>
                <a:latin typeface="Arial"/>
                <a:cs typeface="Arial"/>
              </a:rPr>
              <a:t>Febrile</a:t>
            </a:r>
            <a:r>
              <a:rPr sz="1300" b="1" i="1" spc="-2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93C85"/>
                </a:solidFill>
                <a:latin typeface="Arial"/>
                <a:cs typeface="Arial"/>
              </a:rPr>
              <a:t>Infants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971" y="123188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412" y="7076652"/>
            <a:ext cx="184658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i="1" spc="-10" dirty="0">
                <a:solidFill>
                  <a:srgbClr val="1A3C86"/>
                </a:solidFill>
                <a:latin typeface="Arial"/>
                <a:cs typeface="Arial"/>
              </a:rPr>
              <a:t>#Gastroesophageal</a:t>
            </a:r>
            <a:r>
              <a:rPr sz="1200" b="1" i="1" spc="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1A3C86"/>
                </a:solidFill>
                <a:latin typeface="Arial"/>
                <a:cs typeface="Arial"/>
              </a:rPr>
              <a:t>reflux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27" y="158113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9695" y="129538"/>
            <a:ext cx="10471785" cy="7292340"/>
            <a:chOff x="99695" y="129538"/>
            <a:chExt cx="10471785" cy="7292340"/>
          </a:xfrm>
        </p:grpSpPr>
        <p:sp>
          <p:nvSpPr>
            <p:cNvPr id="5" name="object 5"/>
            <p:cNvSpPr/>
            <p:nvPr/>
          </p:nvSpPr>
          <p:spPr>
            <a:xfrm>
              <a:off x="10552431" y="148588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45" y="7402325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037" y="4030820"/>
              <a:ext cx="393388" cy="360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0058" y="4032031"/>
              <a:ext cx="394813" cy="3352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653" y="2101884"/>
              <a:ext cx="2036437" cy="21049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85912" y="304292"/>
            <a:ext cx="8026400" cy="6604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110"/>
              </a:spcBef>
            </a:pPr>
            <a:r>
              <a:rPr lang="it-IT" spc="-150" dirty="0"/>
              <a:t>           </a:t>
            </a:r>
            <a:r>
              <a:rPr spc="-150" dirty="0"/>
              <a:t>HOW SHOULD A PARENT DEAL WITH THE CHILD’S</a:t>
            </a:r>
            <a:r>
              <a:rPr lang="it-IT" spc="-150" dirty="0"/>
              <a:t>      </a:t>
            </a:r>
            <a:br>
              <a:rPr lang="it-IT" spc="-150" dirty="0"/>
            </a:br>
            <a:r>
              <a:rPr lang="it-IT" spc="-150" dirty="0"/>
              <a:t>        </a:t>
            </a:r>
            <a:r>
              <a:rPr spc="-150" dirty="0"/>
              <a:t>HOSPITALIZATION</a:t>
            </a:r>
            <a:r>
              <a:rPr lang="it-IT" spc="-150" dirty="0"/>
              <a:t>? IS IT ALWAYS THE BEST OPTION?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1563" y="1299768"/>
            <a:ext cx="9138920" cy="2207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100"/>
              </a:spcBef>
            </a:pPr>
            <a:r>
              <a:rPr sz="1400" b="1" u="sng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GOOD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</a:t>
            </a:r>
            <a:r>
              <a:rPr sz="1400" b="1" spc="-125" dirty="0">
                <a:latin typeface="Arial"/>
                <a:cs typeface="Arial"/>
              </a:rPr>
              <a:t>: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Fever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children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is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common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and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usually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means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their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body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is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fighting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infection.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With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proper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care,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most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fevers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can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be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safely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treated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at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home.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When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child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has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fever,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doctors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often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do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tests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to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check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for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20" dirty="0">
                <a:latin typeface="Arial"/>
                <a:cs typeface="Arial"/>
              </a:rPr>
              <a:t>serious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infections.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If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your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child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seems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well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and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the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bacterial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tests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(blood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cultures)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are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negative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after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24-</a:t>
            </a:r>
            <a:r>
              <a:rPr sz="1400" b="1" spc="-70" dirty="0">
                <a:latin typeface="Arial"/>
                <a:cs typeface="Arial"/>
              </a:rPr>
              <a:t>36 </a:t>
            </a:r>
            <a:r>
              <a:rPr sz="1400" b="1" spc="-110" dirty="0">
                <a:latin typeface="Arial"/>
                <a:cs typeface="Arial"/>
              </a:rPr>
              <a:t>hours,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staying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the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hospital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1400" b="1" spc="-110" dirty="0">
                <a:latin typeface="Arial"/>
                <a:cs typeface="Arial"/>
              </a:rPr>
              <a:t>usually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isn’t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needed.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Being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at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home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is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often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safer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and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more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comfortable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for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both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20" dirty="0">
                <a:latin typeface="Arial"/>
                <a:cs typeface="Arial"/>
              </a:rPr>
              <a:t>you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and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your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is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known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about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staying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in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the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hospital:</a:t>
            </a:r>
            <a:endParaRPr sz="1400" dirty="0">
              <a:latin typeface="Arial"/>
              <a:cs typeface="Arial"/>
            </a:endParaRPr>
          </a:p>
          <a:p>
            <a:pPr marL="12700" marR="1977389" algn="just">
              <a:lnSpc>
                <a:spcPct val="102899"/>
              </a:lnSpc>
              <a:spcBef>
                <a:spcPts val="620"/>
              </a:spcBef>
            </a:pPr>
            <a:r>
              <a:rPr sz="1400" spc="-35" dirty="0">
                <a:latin typeface="Arial"/>
                <a:cs typeface="Arial"/>
              </a:rPr>
              <a:t>Most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serious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infections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show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up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quickly,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usually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first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24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hours.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tests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are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clear,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keeping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child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hospital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longer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doesn’t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make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them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safer,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they’re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more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likely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be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exposed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spc="-20" dirty="0">
                <a:latin typeface="Arial"/>
                <a:cs typeface="Arial"/>
              </a:rPr>
              <a:t>other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germs.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563" y="3678428"/>
            <a:ext cx="2752090" cy="6197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child:</a:t>
            </a:r>
            <a:endParaRPr sz="1400">
              <a:latin typeface="Arial"/>
              <a:cs typeface="Arial"/>
            </a:endParaRPr>
          </a:p>
          <a:p>
            <a:pPr marL="452755">
              <a:lnSpc>
                <a:spcPct val="100000"/>
              </a:lnSpc>
              <a:spcBef>
                <a:spcPts val="1270"/>
              </a:spcBef>
            </a:pP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9236" y="4361179"/>
            <a:ext cx="4441825" cy="22771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82575" marR="5080" indent="-270510">
              <a:lnSpc>
                <a:spcPct val="101899"/>
              </a:lnSpc>
              <a:spcBef>
                <a:spcPts val="60"/>
              </a:spcBef>
              <a:buChar char="•"/>
              <a:tabLst>
                <a:tab pos="282575" algn="l"/>
              </a:tabLst>
            </a:pPr>
            <a:r>
              <a:rPr sz="1400" dirty="0">
                <a:latin typeface="Arial"/>
                <a:cs typeface="Arial"/>
              </a:rPr>
              <a:t>If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child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shows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improvement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bacterial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cultures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negative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after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24-</a:t>
            </a:r>
            <a:r>
              <a:rPr sz="1400" spc="-75" dirty="0">
                <a:latin typeface="Arial"/>
                <a:cs typeface="Arial"/>
              </a:rPr>
              <a:t>48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hours,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trust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doctor’s </a:t>
            </a:r>
            <a:r>
              <a:rPr sz="1400" spc="-50" dirty="0">
                <a:latin typeface="Arial"/>
                <a:cs typeface="Arial"/>
              </a:rPr>
              <a:t>recommendation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being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discharged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hospital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receiving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follow-</a:t>
            </a:r>
            <a:r>
              <a:rPr sz="1400" spc="-55" dirty="0">
                <a:latin typeface="Arial"/>
                <a:cs typeface="Arial"/>
              </a:rPr>
              <a:t>up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while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staying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home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safe.</a:t>
            </a:r>
            <a:endParaRPr sz="1400">
              <a:latin typeface="Arial"/>
              <a:cs typeface="Arial"/>
            </a:endParaRPr>
          </a:p>
          <a:p>
            <a:pPr marL="282575" marR="355600" indent="-270510">
              <a:lnSpc>
                <a:spcPct val="101400"/>
              </a:lnSpc>
              <a:spcBef>
                <a:spcPts val="240"/>
              </a:spcBef>
              <a:buChar char="•"/>
              <a:tabLst>
                <a:tab pos="282575" algn="l"/>
              </a:tabLst>
            </a:pPr>
            <a:r>
              <a:rPr sz="1400" spc="-105" dirty="0">
                <a:latin typeface="Arial"/>
                <a:cs typeface="Arial"/>
              </a:rPr>
              <a:t>Stay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contact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your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family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doctor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visit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75" dirty="0">
                <a:latin typeface="Arial"/>
                <a:cs typeface="Arial"/>
              </a:rPr>
              <a:t>emergency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room,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necessary,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especially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are </a:t>
            </a:r>
            <a:r>
              <a:rPr sz="1400" spc="-75" dirty="0">
                <a:latin typeface="Arial"/>
                <a:cs typeface="Arial"/>
              </a:rPr>
              <a:t>any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concerning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changes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45" dirty="0">
                <a:latin typeface="Arial"/>
                <a:cs typeface="Arial"/>
              </a:rPr>
              <a:t> your </a:t>
            </a:r>
            <a:r>
              <a:rPr sz="1400" spc="-70" dirty="0">
                <a:latin typeface="Arial"/>
                <a:cs typeface="Arial"/>
              </a:rPr>
              <a:t>baby’s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health.</a:t>
            </a:r>
            <a:endParaRPr sz="1400">
              <a:latin typeface="Arial"/>
              <a:cs typeface="Arial"/>
            </a:endParaRPr>
          </a:p>
          <a:p>
            <a:pPr marL="282575" marR="203200" indent="-270510">
              <a:lnSpc>
                <a:spcPct val="101400"/>
              </a:lnSpc>
              <a:spcBef>
                <a:spcPts val="240"/>
              </a:spcBef>
              <a:buChar char="•"/>
              <a:tabLst>
                <a:tab pos="282575" algn="l"/>
              </a:tabLst>
            </a:pPr>
            <a:r>
              <a:rPr sz="1400" spc="-100" dirty="0">
                <a:latin typeface="Arial"/>
                <a:cs typeface="Arial"/>
              </a:rPr>
              <a:t>Ensure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your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child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recovers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familiar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comforting </a:t>
            </a:r>
            <a:r>
              <a:rPr sz="1400" spc="-40" dirty="0">
                <a:latin typeface="Arial"/>
                <a:cs typeface="Arial"/>
              </a:rPr>
              <a:t>environment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home.</a:t>
            </a:r>
            <a:endParaRPr sz="1400">
              <a:latin typeface="Arial"/>
              <a:cs typeface="Arial"/>
            </a:endParaRPr>
          </a:p>
          <a:p>
            <a:pPr marL="282575" indent="-269875">
              <a:lnSpc>
                <a:spcPct val="100000"/>
              </a:lnSpc>
              <a:spcBef>
                <a:spcPts val="240"/>
              </a:spcBef>
              <a:buChar char="•"/>
              <a:tabLst>
                <a:tab pos="282575" algn="l"/>
              </a:tabLst>
            </a:pPr>
            <a:r>
              <a:rPr sz="1400" spc="-30" dirty="0">
                <a:latin typeface="Arial"/>
                <a:cs typeface="Arial"/>
              </a:rPr>
              <a:t>Don’t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hesitate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ask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questions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you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have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concerns.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65443" y="4053332"/>
            <a:ext cx="95250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spc="-114" dirty="0">
                <a:latin typeface="Arial"/>
                <a:cs typeface="Arial"/>
              </a:rPr>
              <a:t>NOT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5596" y="4361179"/>
            <a:ext cx="3567429" cy="181673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40665" marR="5080" indent="-228600">
              <a:lnSpc>
                <a:spcPct val="102899"/>
              </a:lnSpc>
              <a:spcBef>
                <a:spcPts val="40"/>
              </a:spcBef>
              <a:buChar char="•"/>
              <a:tabLst>
                <a:tab pos="240665" algn="l"/>
              </a:tabLst>
            </a:pPr>
            <a:r>
              <a:rPr sz="1400" spc="-114" dirty="0">
                <a:latin typeface="Arial"/>
                <a:cs typeface="Arial"/>
              </a:rPr>
              <a:t>Do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50" dirty="0">
                <a:latin typeface="Arial"/>
                <a:cs typeface="Arial"/>
              </a:rPr>
              <a:t> extend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hospital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stays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unnecessarily,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as </a:t>
            </a:r>
            <a:r>
              <a:rPr sz="1400" spc="-30" dirty="0">
                <a:latin typeface="Arial"/>
                <a:cs typeface="Arial"/>
              </a:rPr>
              <a:t>this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increases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 </a:t>
            </a:r>
            <a:r>
              <a:rPr sz="1400" spc="-50" dirty="0">
                <a:latin typeface="Arial"/>
                <a:cs typeface="Arial"/>
              </a:rPr>
              <a:t>child's </a:t>
            </a:r>
            <a:r>
              <a:rPr sz="1400" spc="-60" dirty="0">
                <a:latin typeface="Arial"/>
                <a:cs typeface="Arial"/>
              </a:rPr>
              <a:t>risk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hospital- </a:t>
            </a:r>
            <a:r>
              <a:rPr sz="1400" spc="-60" dirty="0">
                <a:latin typeface="Arial"/>
                <a:cs typeface="Arial"/>
              </a:rPr>
              <a:t>acquired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infections.</a:t>
            </a:r>
            <a:endParaRPr sz="1400">
              <a:latin typeface="Arial"/>
              <a:cs typeface="Arial"/>
            </a:endParaRPr>
          </a:p>
          <a:p>
            <a:pPr marL="238760" marR="57150" indent="-226695" algn="just">
              <a:lnSpc>
                <a:spcPct val="102899"/>
              </a:lnSpc>
              <a:spcBef>
                <a:spcPts val="170"/>
              </a:spcBef>
              <a:buChar char="•"/>
              <a:tabLst>
                <a:tab pos="240665" algn="l"/>
              </a:tabLst>
            </a:pPr>
            <a:r>
              <a:rPr sz="1400" spc="-30" dirty="0">
                <a:latin typeface="Arial"/>
                <a:cs typeface="Arial"/>
              </a:rPr>
              <a:t>Don’t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worry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about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early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discharge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–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tests</a:t>
            </a:r>
            <a:r>
              <a:rPr sz="1400" spc="-35" dirty="0">
                <a:latin typeface="Arial"/>
                <a:cs typeface="Arial"/>
              </a:rPr>
              <a:t> 	</a:t>
            </a:r>
            <a:r>
              <a:rPr sz="1400" spc="-30" dirty="0">
                <a:latin typeface="Arial"/>
                <a:cs typeface="Arial"/>
              </a:rPr>
              <a:t>together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observations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are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thorough</a:t>
            </a:r>
            <a:r>
              <a:rPr sz="1400" spc="-70" dirty="0">
                <a:latin typeface="Arial"/>
                <a:cs typeface="Arial"/>
              </a:rPr>
              <a:t> and</a:t>
            </a:r>
            <a:r>
              <a:rPr sz="1400" spc="-25" dirty="0">
                <a:latin typeface="Arial"/>
                <a:cs typeface="Arial"/>
              </a:rPr>
              <a:t> 	</a:t>
            </a:r>
            <a:r>
              <a:rPr sz="1400" spc="-40" dirty="0">
                <a:latin typeface="Arial"/>
                <a:cs typeface="Arial"/>
              </a:rPr>
              <a:t>reliable.</a:t>
            </a:r>
            <a:endParaRPr sz="1400">
              <a:latin typeface="Arial"/>
              <a:cs typeface="Arial"/>
            </a:endParaRPr>
          </a:p>
          <a:p>
            <a:pPr marL="238760" marR="165735" indent="-226695" algn="just">
              <a:lnSpc>
                <a:spcPct val="102899"/>
              </a:lnSpc>
              <a:spcBef>
                <a:spcPts val="165"/>
              </a:spcBef>
              <a:buChar char="•"/>
              <a:tabLst>
                <a:tab pos="240665" algn="l"/>
              </a:tabLst>
            </a:pPr>
            <a:r>
              <a:rPr sz="1400" spc="-70" dirty="0">
                <a:latin typeface="Arial"/>
                <a:cs typeface="Arial"/>
              </a:rPr>
              <a:t>Avoid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giving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unnecessary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medications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 </a:t>
            </a:r>
            <a:r>
              <a:rPr sz="1400" spc="-25" dirty="0">
                <a:latin typeface="Arial"/>
                <a:cs typeface="Arial"/>
              </a:rPr>
              <a:t>the 	doctor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advises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they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aren't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needed.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6521" y="113028"/>
            <a:ext cx="10469880" cy="7240270"/>
            <a:chOff x="96521" y="113028"/>
            <a:chExt cx="10469880" cy="724027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38" y="1068759"/>
              <a:ext cx="8415438" cy="6603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571" y="132078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197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650" y="345438"/>
              <a:ext cx="996950" cy="8013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0574" y="273050"/>
              <a:ext cx="755650" cy="78803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8138" y="6894211"/>
              <a:ext cx="4224655" cy="458470"/>
            </a:xfrm>
            <a:custGeom>
              <a:avLst/>
              <a:gdLst/>
              <a:ahLst/>
              <a:cxnLst/>
              <a:rect l="l" t="t" r="r" b="b"/>
              <a:pathLst>
                <a:path w="4224655" h="458470">
                  <a:moveTo>
                    <a:pt x="4224654" y="0"/>
                  </a:moveTo>
                  <a:lnTo>
                    <a:pt x="0" y="0"/>
                  </a:lnTo>
                  <a:lnTo>
                    <a:pt x="0" y="458469"/>
                  </a:lnTo>
                  <a:lnTo>
                    <a:pt x="4224654" y="458469"/>
                  </a:lnTo>
                  <a:lnTo>
                    <a:pt x="4224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53426" y="7012940"/>
            <a:ext cx="23374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90" dirty="0">
                <a:solidFill>
                  <a:srgbClr val="193C85"/>
                </a:solidFill>
                <a:latin typeface="Arial"/>
                <a:cs typeface="Arial"/>
              </a:rPr>
              <a:t>#Hospitalization</a:t>
            </a:r>
            <a:r>
              <a:rPr sz="1300" b="1" i="1" spc="-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80" dirty="0">
                <a:solidFill>
                  <a:srgbClr val="193C85"/>
                </a:solidFill>
                <a:latin typeface="Arial"/>
                <a:cs typeface="Arial"/>
              </a:rPr>
              <a:t>of</a:t>
            </a:r>
            <a:r>
              <a:rPr sz="1300" b="1" i="1" spc="-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0" dirty="0">
                <a:solidFill>
                  <a:srgbClr val="193C85"/>
                </a:solidFill>
                <a:latin typeface="Arial"/>
                <a:cs typeface="Arial"/>
              </a:rPr>
              <a:t>Febrile</a:t>
            </a:r>
            <a:r>
              <a:rPr sz="1300" b="1" i="1" spc="-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55" dirty="0">
                <a:solidFill>
                  <a:srgbClr val="193C85"/>
                </a:solidFill>
                <a:latin typeface="Arial"/>
                <a:cs typeface="Arial"/>
              </a:rPr>
              <a:t>Infants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18119" y="6445544"/>
            <a:ext cx="2616835" cy="837565"/>
            <a:chOff x="7818119" y="6445544"/>
            <a:chExt cx="2616835" cy="83756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7388" y="6445544"/>
              <a:ext cx="837565" cy="83756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8119" y="6947044"/>
              <a:ext cx="1687829" cy="316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838" y="317245"/>
            <a:ext cx="128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193C85"/>
                </a:solidFill>
                <a:latin typeface="Arial"/>
                <a:cs typeface="Arial"/>
              </a:rPr>
              <a:t>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31" y="587755"/>
            <a:ext cx="8396605" cy="28448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7440"/>
              </a:lnSpc>
              <a:spcBef>
                <a:spcPts val="75"/>
              </a:spcBef>
            </a:pPr>
            <a:r>
              <a:rPr sz="6100" b="1" spc="-530" dirty="0">
                <a:solidFill>
                  <a:srgbClr val="193C85"/>
                </a:solidFill>
                <a:latin typeface="Arial"/>
                <a:cs typeface="Arial"/>
              </a:rPr>
              <a:t>Do</a:t>
            </a:r>
            <a:r>
              <a:rPr sz="6100" b="1" spc="-31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285" dirty="0">
                <a:solidFill>
                  <a:srgbClr val="193C85"/>
                </a:solidFill>
                <a:latin typeface="Arial"/>
                <a:cs typeface="Arial"/>
              </a:rPr>
              <a:t>not</a:t>
            </a:r>
            <a:r>
              <a:rPr sz="6100" b="1" spc="-31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415" dirty="0">
                <a:solidFill>
                  <a:srgbClr val="193C85"/>
                </a:solidFill>
                <a:latin typeface="Arial"/>
                <a:cs typeface="Arial"/>
              </a:rPr>
              <a:t>continue</a:t>
            </a:r>
            <a:r>
              <a:rPr sz="6100" b="1" spc="152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320" dirty="0">
                <a:solidFill>
                  <a:srgbClr val="193C85"/>
                </a:solidFill>
                <a:latin typeface="Arial"/>
                <a:cs typeface="Arial"/>
              </a:rPr>
              <a:t>antibiotic</a:t>
            </a:r>
            <a:r>
              <a:rPr sz="6100" b="1" spc="-31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330" dirty="0">
                <a:solidFill>
                  <a:srgbClr val="193C85"/>
                </a:solidFill>
                <a:latin typeface="Arial"/>
                <a:cs typeface="Arial"/>
              </a:rPr>
              <a:t>therapy</a:t>
            </a:r>
            <a:r>
              <a:rPr sz="6100" b="1" spc="-30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295" dirty="0">
                <a:solidFill>
                  <a:srgbClr val="193C85"/>
                </a:solidFill>
                <a:latin typeface="Arial"/>
                <a:cs typeface="Arial"/>
              </a:rPr>
              <a:t>for </a:t>
            </a:r>
            <a:r>
              <a:rPr sz="6100" b="1" spc="-535" dirty="0">
                <a:solidFill>
                  <a:srgbClr val="193C85"/>
                </a:solidFill>
                <a:latin typeface="Arial"/>
                <a:cs typeface="Arial"/>
              </a:rPr>
              <a:t>suspected</a:t>
            </a:r>
            <a:r>
              <a:rPr sz="6100" b="1" spc="-29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340" dirty="0">
                <a:solidFill>
                  <a:srgbClr val="193C85"/>
                </a:solidFill>
                <a:latin typeface="Arial"/>
                <a:cs typeface="Arial"/>
              </a:rPr>
              <a:t>neonatal</a:t>
            </a:r>
            <a:r>
              <a:rPr sz="6100" b="1" spc="-29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665" dirty="0">
                <a:solidFill>
                  <a:srgbClr val="193C85"/>
                </a:solidFill>
                <a:latin typeface="Arial"/>
                <a:cs typeface="Arial"/>
              </a:rPr>
              <a:t>sepsis</a:t>
            </a:r>
            <a:endParaRPr sz="6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731" y="3425444"/>
            <a:ext cx="8688705" cy="34937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7440"/>
              </a:lnSpc>
              <a:spcBef>
                <a:spcPts val="240"/>
              </a:spcBef>
            </a:pPr>
            <a:r>
              <a:rPr sz="6100" b="1" spc="-335" dirty="0">
                <a:solidFill>
                  <a:srgbClr val="193C85"/>
                </a:solidFill>
                <a:latin typeface="Arial"/>
                <a:cs typeface="Arial"/>
              </a:rPr>
              <a:t>&gt;36-</a:t>
            </a:r>
            <a:r>
              <a:rPr sz="6100" b="1" spc="-305" dirty="0">
                <a:solidFill>
                  <a:srgbClr val="193C85"/>
                </a:solidFill>
                <a:latin typeface="Arial"/>
                <a:cs typeface="Arial"/>
              </a:rPr>
              <a:t>48</a:t>
            </a:r>
            <a:r>
              <a:rPr sz="6100" b="1" spc="-29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525" dirty="0">
                <a:solidFill>
                  <a:srgbClr val="193C85"/>
                </a:solidFill>
                <a:latin typeface="Arial"/>
                <a:cs typeface="Arial"/>
              </a:rPr>
              <a:t>hours</a:t>
            </a:r>
            <a:r>
              <a:rPr sz="6100" b="1" spc="-29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250" dirty="0">
                <a:solidFill>
                  <a:srgbClr val="193C85"/>
                </a:solidFill>
                <a:latin typeface="Arial"/>
                <a:cs typeface="Arial"/>
              </a:rPr>
              <a:t>without</a:t>
            </a:r>
            <a:r>
              <a:rPr sz="6100" b="1" spc="-29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420" dirty="0">
                <a:solidFill>
                  <a:srgbClr val="193C85"/>
                </a:solidFill>
                <a:latin typeface="Arial"/>
                <a:cs typeface="Arial"/>
              </a:rPr>
              <a:t>clear </a:t>
            </a:r>
            <a:r>
              <a:rPr sz="6100" b="1" spc="-570" dirty="0">
                <a:solidFill>
                  <a:srgbClr val="193C85"/>
                </a:solidFill>
                <a:latin typeface="Arial"/>
                <a:cs typeface="Arial"/>
              </a:rPr>
              <a:t>suspicion</a:t>
            </a:r>
            <a:r>
              <a:rPr sz="6100" b="1" spc="-31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295" dirty="0">
                <a:solidFill>
                  <a:srgbClr val="193C85"/>
                </a:solidFill>
                <a:latin typeface="Arial"/>
                <a:cs typeface="Arial"/>
              </a:rPr>
              <a:t>of</a:t>
            </a:r>
            <a:r>
              <a:rPr sz="6100" b="1" spc="-31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100" b="1" spc="-345" dirty="0">
                <a:solidFill>
                  <a:srgbClr val="193C85"/>
                </a:solidFill>
                <a:latin typeface="Arial"/>
                <a:cs typeface="Arial"/>
              </a:rPr>
              <a:t>bacterial </a:t>
            </a:r>
            <a:r>
              <a:rPr sz="6100" b="1" spc="-355" dirty="0">
                <a:solidFill>
                  <a:srgbClr val="193C85"/>
                </a:solidFill>
                <a:latin typeface="Arial"/>
                <a:cs typeface="Arial"/>
              </a:rPr>
              <a:t>infection</a:t>
            </a:r>
            <a:endParaRPr sz="6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85"/>
              </a:spcBef>
            </a:pPr>
            <a:r>
              <a:rPr sz="1300" b="1" i="1" spc="-85" dirty="0">
                <a:solidFill>
                  <a:srgbClr val="193C85"/>
                </a:solidFill>
                <a:latin typeface="Arial"/>
                <a:cs typeface="Arial"/>
              </a:rPr>
              <a:t>#Duration</a:t>
            </a:r>
            <a:r>
              <a:rPr sz="1300" b="1" i="1" spc="-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80" dirty="0">
                <a:solidFill>
                  <a:srgbClr val="193C85"/>
                </a:solidFill>
                <a:latin typeface="Arial"/>
                <a:cs typeface="Arial"/>
              </a:rPr>
              <a:t>of</a:t>
            </a:r>
            <a:r>
              <a:rPr sz="1300" b="1" i="1" spc="-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75" dirty="0">
                <a:solidFill>
                  <a:srgbClr val="193C85"/>
                </a:solidFill>
                <a:latin typeface="Arial"/>
                <a:cs typeface="Arial"/>
              </a:rPr>
              <a:t>Neonatal</a:t>
            </a:r>
            <a:r>
              <a:rPr sz="1300" b="1" i="1" spc="-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93C85"/>
                </a:solidFill>
                <a:latin typeface="Arial"/>
                <a:cs typeface="Arial"/>
              </a:rPr>
              <a:t>Antibiotics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971" y="123188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412" y="7076652"/>
            <a:ext cx="184658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i="1" spc="-10" dirty="0">
                <a:solidFill>
                  <a:srgbClr val="1A3C86"/>
                </a:solidFill>
                <a:latin typeface="Arial"/>
                <a:cs typeface="Arial"/>
              </a:rPr>
              <a:t>#Gastroesophageal</a:t>
            </a:r>
            <a:r>
              <a:rPr sz="1200" b="1" i="1" spc="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1A3C86"/>
                </a:solidFill>
                <a:latin typeface="Arial"/>
                <a:cs typeface="Arial"/>
              </a:rPr>
              <a:t>reflux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27" y="158113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9695" y="129538"/>
            <a:ext cx="10471785" cy="7292340"/>
            <a:chOff x="99695" y="129538"/>
            <a:chExt cx="10471785" cy="7292340"/>
          </a:xfrm>
        </p:grpSpPr>
        <p:sp>
          <p:nvSpPr>
            <p:cNvPr id="5" name="object 5"/>
            <p:cNvSpPr/>
            <p:nvPr/>
          </p:nvSpPr>
          <p:spPr>
            <a:xfrm>
              <a:off x="10552431" y="148588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45" y="7402325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845" y="5221307"/>
              <a:ext cx="365039" cy="360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0858" y="5223457"/>
              <a:ext cx="394813" cy="3352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232" y="2208223"/>
              <a:ext cx="2216966" cy="217708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57690" y="292099"/>
            <a:ext cx="8025184" cy="6465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3365" marR="5080" indent="-241300">
              <a:lnSpc>
                <a:spcPct val="101899"/>
              </a:lnSpc>
              <a:spcBef>
                <a:spcPts val="65"/>
              </a:spcBef>
            </a:pPr>
            <a:r>
              <a:rPr lang="it-IT" spc="-250" dirty="0"/>
              <a:t>    </a:t>
            </a:r>
            <a:r>
              <a:rPr spc="-220" dirty="0"/>
              <a:t>WHAT SHOULD PARENTS UNDERSTAND ABOUT ANTIBIOTICS IN</a:t>
            </a:r>
            <a:r>
              <a:rPr lang="it-IT" spc="-220" dirty="0"/>
              <a:t> </a:t>
            </a:r>
            <a:r>
              <a:rPr spc="-220" dirty="0"/>
              <a:t>CASE </a:t>
            </a:r>
            <a:r>
              <a:rPr lang="it-IT" spc="-220" dirty="0"/>
              <a:t>     </a:t>
            </a:r>
            <a:r>
              <a:rPr spc="-220" dirty="0"/>
              <a:t>OF SUSPECTED NEONATAL SEPSIS? IS A SHORT COURSE</a:t>
            </a:r>
            <a:r>
              <a:rPr lang="it-IT" spc="-220" dirty="0"/>
              <a:t> </a:t>
            </a:r>
            <a:r>
              <a:rPr spc="-220" dirty="0"/>
              <a:t>ENOUGH?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1391" y="1354632"/>
            <a:ext cx="9619615" cy="3748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>
              <a:lnSpc>
                <a:spcPct val="117100"/>
              </a:lnSpc>
              <a:spcBef>
                <a:spcPts val="100"/>
              </a:spcBef>
            </a:pPr>
            <a:r>
              <a:rPr sz="1400" b="1" u="sng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GOOD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</a:t>
            </a:r>
            <a:r>
              <a:rPr sz="1400" b="1" spc="-125" dirty="0">
                <a:latin typeface="Arial"/>
                <a:cs typeface="Arial"/>
              </a:rPr>
              <a:t>: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To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avoid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severe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bacterial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infection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doctors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might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prescribe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antibiotics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for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newborn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babies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more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often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than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they </a:t>
            </a:r>
            <a:r>
              <a:rPr sz="1400" b="1" spc="-105" dirty="0">
                <a:latin typeface="Arial"/>
                <a:cs typeface="Arial"/>
              </a:rPr>
              <a:t>should,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but</a:t>
            </a:r>
            <a:r>
              <a:rPr sz="1400" b="1" spc="-55" dirty="0">
                <a:latin typeface="Arial"/>
                <a:cs typeface="Arial"/>
              </a:rPr>
              <a:t> the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course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of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antibiotics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can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usually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be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stopped</a:t>
            </a:r>
            <a:r>
              <a:rPr sz="1400" b="1" spc="-50" dirty="0">
                <a:latin typeface="Arial"/>
                <a:cs typeface="Arial"/>
              </a:rPr>
              <a:t> after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couple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of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days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if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infection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is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not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suspected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anymore.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400" b="1" spc="-40" dirty="0">
                <a:latin typeface="Arial"/>
                <a:cs typeface="Arial"/>
              </a:rPr>
              <a:t>What </a:t>
            </a:r>
            <a:r>
              <a:rPr sz="1400" b="1" spc="-125" dirty="0">
                <a:latin typeface="Arial"/>
                <a:cs typeface="Arial"/>
              </a:rPr>
              <a:t>is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known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about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neonatal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sepsis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and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antibiotics:</a:t>
            </a:r>
            <a:endParaRPr sz="1400" dirty="0">
              <a:latin typeface="Arial"/>
              <a:cs typeface="Arial"/>
            </a:endParaRPr>
          </a:p>
          <a:p>
            <a:pPr marL="372745" marR="2596515" indent="-270510">
              <a:lnSpc>
                <a:spcPct val="104299"/>
              </a:lnSpc>
              <a:spcBef>
                <a:spcPts val="675"/>
              </a:spcBef>
              <a:buChar char="•"/>
              <a:tabLst>
                <a:tab pos="372745" algn="l"/>
              </a:tabLst>
            </a:pPr>
            <a:r>
              <a:rPr sz="1400" spc="-60" dirty="0">
                <a:latin typeface="Arial"/>
                <a:cs typeface="Arial"/>
              </a:rPr>
              <a:t>Bacterial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infection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newborns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(also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called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neonatal </a:t>
            </a:r>
            <a:r>
              <a:rPr sz="1400" spc="-100" dirty="0">
                <a:latin typeface="Arial"/>
                <a:cs typeface="Arial"/>
              </a:rPr>
              <a:t>sepsis)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rare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may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very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severe condition.</a:t>
            </a:r>
            <a:endParaRPr sz="1400" dirty="0">
              <a:latin typeface="Arial"/>
              <a:cs typeface="Arial"/>
            </a:endParaRPr>
          </a:p>
          <a:p>
            <a:pPr marL="372745" marR="2404745" indent="-270510">
              <a:lnSpc>
                <a:spcPct val="102899"/>
              </a:lnSpc>
              <a:spcBef>
                <a:spcPts val="165"/>
              </a:spcBef>
              <a:buChar char="•"/>
              <a:tabLst>
                <a:tab pos="372745" algn="l"/>
              </a:tabLst>
            </a:pPr>
            <a:r>
              <a:rPr sz="1400" spc="-105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symptoms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infection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newborns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may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unclear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infection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difficult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rule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by </a:t>
            </a:r>
            <a:r>
              <a:rPr sz="1400" spc="-70" dirty="0">
                <a:latin typeface="Arial"/>
                <a:cs typeface="Arial"/>
              </a:rPr>
              <a:t>symptoms</a:t>
            </a:r>
            <a:r>
              <a:rPr sz="1400" spc="-20" dirty="0">
                <a:latin typeface="Arial"/>
                <a:cs typeface="Arial"/>
              </a:rPr>
              <a:t> only.</a:t>
            </a:r>
            <a:endParaRPr sz="1400" dirty="0">
              <a:latin typeface="Arial"/>
              <a:cs typeface="Arial"/>
            </a:endParaRPr>
          </a:p>
          <a:p>
            <a:pPr marL="372745" marR="2438400" indent="-271145">
              <a:lnSpc>
                <a:spcPct val="101400"/>
              </a:lnSpc>
              <a:spcBef>
                <a:spcPts val="215"/>
              </a:spcBef>
              <a:buChar char="•"/>
              <a:tabLst>
                <a:tab pos="372745" algn="l"/>
              </a:tabLst>
            </a:pPr>
            <a:r>
              <a:rPr sz="1400" spc="-85" dirty="0">
                <a:latin typeface="Arial"/>
                <a:cs typeface="Arial"/>
              </a:rPr>
              <a:t>Repeated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physical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examinations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together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blood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samples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often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helpful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may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take</a:t>
            </a:r>
            <a:r>
              <a:rPr sz="1400" spc="-50" dirty="0">
                <a:latin typeface="Arial"/>
                <a:cs typeface="Arial"/>
              </a:rPr>
              <a:t> a </a:t>
            </a:r>
            <a:r>
              <a:rPr sz="1400" spc="-60" dirty="0">
                <a:latin typeface="Arial"/>
                <a:cs typeface="Arial"/>
              </a:rPr>
              <a:t>couple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days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before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possible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infection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ruled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out.</a:t>
            </a:r>
            <a:endParaRPr sz="1400" dirty="0">
              <a:latin typeface="Arial"/>
              <a:cs typeface="Arial"/>
            </a:endParaRPr>
          </a:p>
          <a:p>
            <a:pPr marL="372745" marR="2874010" indent="-270510">
              <a:lnSpc>
                <a:spcPct val="104299"/>
              </a:lnSpc>
              <a:spcBef>
                <a:spcPts val="25"/>
              </a:spcBef>
              <a:buChar char="•"/>
              <a:tabLst>
                <a:tab pos="372745" algn="l"/>
              </a:tabLst>
            </a:pPr>
            <a:r>
              <a:rPr sz="1400" dirty="0">
                <a:latin typeface="Arial"/>
                <a:cs typeface="Arial"/>
              </a:rPr>
              <a:t>It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safe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stop </a:t>
            </a:r>
            <a:r>
              <a:rPr sz="1400" spc="-35" dirty="0">
                <a:latin typeface="Arial"/>
                <a:cs typeface="Arial"/>
              </a:rPr>
              <a:t>antibiotics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after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36-</a:t>
            </a:r>
            <a:r>
              <a:rPr sz="1400" spc="-75" dirty="0">
                <a:latin typeface="Arial"/>
                <a:cs typeface="Arial"/>
              </a:rPr>
              <a:t>48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hours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close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observation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symptoms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signs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blood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results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make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infection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unlikely.</a:t>
            </a:r>
            <a:endParaRPr sz="1400" dirty="0">
              <a:latin typeface="Arial"/>
              <a:cs typeface="Arial"/>
            </a:endParaRPr>
          </a:p>
          <a:p>
            <a:pPr marL="372745" marR="2720340" indent="-270510">
              <a:lnSpc>
                <a:spcPct val="104299"/>
              </a:lnSpc>
              <a:spcBef>
                <a:spcPts val="145"/>
              </a:spcBef>
              <a:buChar char="•"/>
              <a:tabLst>
                <a:tab pos="372745" algn="l"/>
              </a:tabLst>
            </a:pPr>
            <a:r>
              <a:rPr sz="1400" spc="-95" dirty="0">
                <a:latin typeface="Arial"/>
                <a:cs typeface="Arial"/>
              </a:rPr>
              <a:t>Like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all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medicines,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antibiotics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cause</a:t>
            </a:r>
            <a:r>
              <a:rPr sz="1400" spc="-45" dirty="0">
                <a:latin typeface="Arial"/>
                <a:cs typeface="Arial"/>
              </a:rPr>
              <a:t> unwanted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side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effects,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so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they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should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given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for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shortest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time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needed.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0844" y="5212202"/>
            <a:ext cx="4317365" cy="152654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10"/>
              </a:spcBef>
            </a:pP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193040" indent="-180340">
              <a:lnSpc>
                <a:spcPct val="100000"/>
              </a:lnSpc>
              <a:spcBef>
                <a:spcPts val="550"/>
              </a:spcBef>
              <a:buChar char="•"/>
              <a:tabLst>
                <a:tab pos="193040" algn="l"/>
              </a:tabLst>
            </a:pPr>
            <a:r>
              <a:rPr sz="1400" spc="-145" dirty="0">
                <a:latin typeface="Arial"/>
                <a:cs typeface="Arial"/>
              </a:rPr>
              <a:t>Be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confident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medical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team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about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their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decision.</a:t>
            </a:r>
            <a:endParaRPr sz="1400">
              <a:latin typeface="Arial"/>
              <a:cs typeface="Arial"/>
            </a:endParaRPr>
          </a:p>
          <a:p>
            <a:pPr marL="193040" marR="75565" indent="-180975">
              <a:lnSpc>
                <a:spcPct val="102899"/>
              </a:lnSpc>
              <a:spcBef>
                <a:spcPts val="195"/>
              </a:spcBef>
              <a:buChar char="•"/>
              <a:tabLst>
                <a:tab pos="193040" algn="l"/>
              </a:tabLst>
            </a:pPr>
            <a:r>
              <a:rPr sz="1400" spc="-65" dirty="0">
                <a:latin typeface="Arial"/>
                <a:cs typeface="Arial"/>
              </a:rPr>
              <a:t>Let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family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know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shorter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antibiotic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course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is </a:t>
            </a:r>
            <a:r>
              <a:rPr sz="1400" spc="-85" dirty="0">
                <a:latin typeface="Arial"/>
                <a:cs typeface="Arial"/>
              </a:rPr>
              <a:t>safe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benefits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treating</a:t>
            </a:r>
            <a:r>
              <a:rPr sz="1400" spc="-55" dirty="0">
                <a:latin typeface="Arial"/>
                <a:cs typeface="Arial"/>
              </a:rPr>
              <a:t> outweighs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risks </a:t>
            </a:r>
            <a:r>
              <a:rPr sz="1400" spc="-10" dirty="0">
                <a:latin typeface="Arial"/>
                <a:cs typeface="Arial"/>
              </a:rPr>
              <a:t>after</a:t>
            </a:r>
            <a:r>
              <a:rPr sz="1400" spc="-65" dirty="0">
                <a:latin typeface="Arial"/>
                <a:cs typeface="Arial"/>
              </a:rPr>
              <a:t> 36-</a:t>
            </a:r>
            <a:r>
              <a:rPr sz="1400" spc="-75" dirty="0">
                <a:latin typeface="Arial"/>
                <a:cs typeface="Arial"/>
              </a:rPr>
              <a:t>48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hours.</a:t>
            </a:r>
            <a:endParaRPr sz="1400">
              <a:latin typeface="Arial"/>
              <a:cs typeface="Arial"/>
            </a:endParaRPr>
          </a:p>
          <a:p>
            <a:pPr marL="193040" indent="-180340">
              <a:lnSpc>
                <a:spcPct val="100000"/>
              </a:lnSpc>
              <a:spcBef>
                <a:spcPts val="240"/>
              </a:spcBef>
              <a:buChar char="•"/>
              <a:tabLst>
                <a:tab pos="193040" algn="l"/>
              </a:tabLst>
            </a:pPr>
            <a:r>
              <a:rPr sz="1400" spc="-30" dirty="0">
                <a:latin typeface="Arial"/>
                <a:cs typeface="Arial"/>
              </a:rPr>
              <a:t>Don’t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hesitate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ask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questions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you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have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concerns.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7807" y="5212202"/>
            <a:ext cx="2742565" cy="8191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00" b="1" spc="-114" dirty="0">
                <a:latin typeface="Arial"/>
                <a:cs typeface="Arial"/>
              </a:rPr>
              <a:t>NOT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240029" marR="5080" indent="-180975">
              <a:lnSpc>
                <a:spcPct val="102899"/>
              </a:lnSpc>
              <a:spcBef>
                <a:spcPts val="505"/>
              </a:spcBef>
              <a:buChar char="•"/>
              <a:tabLst>
                <a:tab pos="241300" algn="l"/>
              </a:tabLst>
            </a:pPr>
            <a:r>
              <a:rPr sz="1400" spc="-114" dirty="0">
                <a:latin typeface="Arial"/>
                <a:cs typeface="Arial"/>
              </a:rPr>
              <a:t>Do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worried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about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short 	</a:t>
            </a:r>
            <a:r>
              <a:rPr sz="1400" spc="-10" dirty="0">
                <a:latin typeface="Arial"/>
                <a:cs typeface="Arial"/>
              </a:rPr>
              <a:t>treatment.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0013" y="105411"/>
            <a:ext cx="10431780" cy="7270115"/>
            <a:chOff x="120013" y="105411"/>
            <a:chExt cx="10431780" cy="727011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97721" y="255903"/>
              <a:ext cx="755641" cy="7880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09453" y="6436186"/>
              <a:ext cx="837565" cy="8375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7163" y="6872556"/>
              <a:ext cx="1687829" cy="31673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0013" y="124461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197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7435" y="1046093"/>
              <a:ext cx="8415439" cy="660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678" y="320038"/>
              <a:ext cx="996949" cy="80136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6213" y="6989904"/>
              <a:ext cx="4423410" cy="385445"/>
            </a:xfrm>
            <a:custGeom>
              <a:avLst/>
              <a:gdLst/>
              <a:ahLst/>
              <a:cxnLst/>
              <a:rect l="l" t="t" r="r" b="b"/>
              <a:pathLst>
                <a:path w="4423410" h="385445">
                  <a:moveTo>
                    <a:pt x="4423409" y="0"/>
                  </a:moveTo>
                  <a:lnTo>
                    <a:pt x="0" y="0"/>
                  </a:lnTo>
                  <a:lnTo>
                    <a:pt x="0" y="385445"/>
                  </a:lnTo>
                  <a:lnTo>
                    <a:pt x="4423409" y="385445"/>
                  </a:lnTo>
                  <a:lnTo>
                    <a:pt x="4423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0809" y="7019035"/>
            <a:ext cx="23342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85" dirty="0">
                <a:solidFill>
                  <a:srgbClr val="193C85"/>
                </a:solidFill>
                <a:latin typeface="Arial"/>
                <a:cs typeface="Arial"/>
              </a:rPr>
              <a:t>#Duration</a:t>
            </a:r>
            <a:r>
              <a:rPr sz="1300" b="1" i="1" spc="-4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80" dirty="0">
                <a:solidFill>
                  <a:srgbClr val="193C85"/>
                </a:solidFill>
                <a:latin typeface="Arial"/>
                <a:cs typeface="Arial"/>
              </a:rPr>
              <a:t>of</a:t>
            </a:r>
            <a:r>
              <a:rPr sz="1300" b="1" i="1" spc="-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75" dirty="0">
                <a:solidFill>
                  <a:srgbClr val="193C85"/>
                </a:solidFill>
                <a:latin typeface="Arial"/>
                <a:cs typeface="Arial"/>
              </a:rPr>
              <a:t>Neonatal</a:t>
            </a:r>
            <a:r>
              <a:rPr sz="1300" b="1" i="1" spc="-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80" dirty="0">
                <a:solidFill>
                  <a:srgbClr val="193C85"/>
                </a:solidFill>
                <a:latin typeface="Arial"/>
                <a:cs typeface="Arial"/>
              </a:rPr>
              <a:t>Antibiotics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07" y="133350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70209" y="123825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0656" y="344426"/>
            <a:ext cx="1038218" cy="104774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6525" y="7377562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769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2486" y="5392150"/>
            <a:ext cx="1676388" cy="16763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2888" y="6495410"/>
            <a:ext cx="2690920" cy="4544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2619" y="346964"/>
            <a:ext cx="128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193C85"/>
                </a:solidFill>
                <a:latin typeface="Arial"/>
                <a:cs typeface="Arial"/>
              </a:rPr>
              <a:t>8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1731" y="587756"/>
            <a:ext cx="6857365" cy="192976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ts val="7559"/>
              </a:lnSpc>
              <a:spcBef>
                <a:spcPts val="70"/>
              </a:spcBef>
            </a:pPr>
            <a:r>
              <a:rPr sz="6200" spc="-535" dirty="0"/>
              <a:t>Do</a:t>
            </a:r>
            <a:r>
              <a:rPr sz="6200" spc="-315" dirty="0"/>
              <a:t> </a:t>
            </a:r>
            <a:r>
              <a:rPr sz="6200" spc="-305" dirty="0"/>
              <a:t>not</a:t>
            </a:r>
            <a:r>
              <a:rPr sz="6200" spc="-315" dirty="0"/>
              <a:t> </a:t>
            </a:r>
            <a:r>
              <a:rPr sz="6200" spc="-350" dirty="0"/>
              <a:t>perform </a:t>
            </a:r>
            <a:r>
              <a:rPr sz="6200" spc="-540" dirty="0"/>
              <a:t>screening</a:t>
            </a:r>
            <a:r>
              <a:rPr sz="6200" spc="-305" dirty="0"/>
              <a:t> </a:t>
            </a:r>
            <a:r>
              <a:rPr sz="6200" spc="-495" dirty="0"/>
              <a:t>panels</a:t>
            </a:r>
            <a:r>
              <a:rPr sz="6200" spc="-305" dirty="0"/>
              <a:t> </a:t>
            </a:r>
            <a:r>
              <a:rPr sz="6200" spc="-580" dirty="0"/>
              <a:t>(IgE</a:t>
            </a:r>
            <a:endParaRPr sz="6200"/>
          </a:p>
        </p:txBody>
      </p:sp>
      <p:sp>
        <p:nvSpPr>
          <p:cNvPr id="11" name="object 11"/>
          <p:cNvSpPr txBox="1"/>
          <p:nvPr/>
        </p:nvSpPr>
        <p:spPr>
          <a:xfrm>
            <a:off x="641731" y="2511044"/>
            <a:ext cx="9183370" cy="44996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7559"/>
              </a:lnSpc>
              <a:spcBef>
                <a:spcPts val="240"/>
              </a:spcBef>
            </a:pPr>
            <a:r>
              <a:rPr sz="6200" b="1" spc="-400" dirty="0">
                <a:solidFill>
                  <a:srgbClr val="193C85"/>
                </a:solidFill>
                <a:latin typeface="Arial"/>
                <a:cs typeface="Arial"/>
              </a:rPr>
              <a:t>tests)</a:t>
            </a:r>
            <a:r>
              <a:rPr sz="6200" b="1" spc="-30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200" b="1" spc="-275" dirty="0">
                <a:solidFill>
                  <a:srgbClr val="193C85"/>
                </a:solidFill>
                <a:latin typeface="Arial"/>
                <a:cs typeface="Arial"/>
              </a:rPr>
              <a:t>for</a:t>
            </a:r>
            <a:r>
              <a:rPr sz="6200" b="1" spc="-30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200" b="1" spc="-405" dirty="0">
                <a:solidFill>
                  <a:srgbClr val="193C85"/>
                </a:solidFill>
                <a:latin typeface="Arial"/>
                <a:cs typeface="Arial"/>
              </a:rPr>
              <a:t>food</a:t>
            </a:r>
            <a:r>
              <a:rPr sz="6200" b="1" spc="-30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200" b="1" spc="-434" dirty="0">
                <a:solidFill>
                  <a:srgbClr val="193C85"/>
                </a:solidFill>
                <a:latin typeface="Arial"/>
                <a:cs typeface="Arial"/>
              </a:rPr>
              <a:t>allergies </a:t>
            </a:r>
            <a:r>
              <a:rPr sz="6200" b="1" spc="-254" dirty="0">
                <a:solidFill>
                  <a:srgbClr val="193C85"/>
                </a:solidFill>
                <a:latin typeface="Arial"/>
                <a:cs typeface="Arial"/>
              </a:rPr>
              <a:t>without</a:t>
            </a:r>
            <a:r>
              <a:rPr sz="6200" b="1" spc="-31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200" b="1" spc="-415" dirty="0">
                <a:solidFill>
                  <a:srgbClr val="193C85"/>
                </a:solidFill>
                <a:latin typeface="Arial"/>
                <a:cs typeface="Arial"/>
              </a:rPr>
              <a:t>a</a:t>
            </a:r>
            <a:r>
              <a:rPr sz="6200" b="1" spc="-31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200" b="1" spc="-409" dirty="0">
                <a:solidFill>
                  <a:srgbClr val="193C85"/>
                </a:solidFill>
                <a:latin typeface="Arial"/>
                <a:cs typeface="Arial"/>
              </a:rPr>
              <a:t>history</a:t>
            </a:r>
            <a:r>
              <a:rPr sz="6200" b="1" spc="-31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200" b="1" spc="-490" dirty="0">
                <a:solidFill>
                  <a:srgbClr val="193C85"/>
                </a:solidFill>
                <a:latin typeface="Arial"/>
                <a:cs typeface="Arial"/>
              </a:rPr>
              <a:t>consistent </a:t>
            </a:r>
            <a:r>
              <a:rPr sz="6200" b="1" spc="-225" dirty="0">
                <a:solidFill>
                  <a:srgbClr val="193C85"/>
                </a:solidFill>
                <a:latin typeface="Arial"/>
                <a:cs typeface="Arial"/>
              </a:rPr>
              <a:t>with</a:t>
            </a:r>
            <a:r>
              <a:rPr sz="6200" b="1" spc="-30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200" b="1" spc="-415" dirty="0">
                <a:solidFill>
                  <a:srgbClr val="193C85"/>
                </a:solidFill>
                <a:latin typeface="Arial"/>
                <a:cs typeface="Arial"/>
              </a:rPr>
              <a:t>a</a:t>
            </a:r>
            <a:r>
              <a:rPr sz="6200" b="1" spc="-30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200" b="1" spc="-520" dirty="0">
                <a:solidFill>
                  <a:srgbClr val="193C85"/>
                </a:solidFill>
                <a:latin typeface="Arial"/>
                <a:cs typeface="Arial"/>
              </a:rPr>
              <a:t>specific</a:t>
            </a:r>
            <a:r>
              <a:rPr sz="6200" b="1" spc="-30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200" b="1" spc="-420" dirty="0">
                <a:solidFill>
                  <a:srgbClr val="193C85"/>
                </a:solidFill>
                <a:latin typeface="Arial"/>
                <a:cs typeface="Arial"/>
              </a:rPr>
              <a:t>food</a:t>
            </a:r>
            <a:endParaRPr sz="6200">
              <a:latin typeface="Arial"/>
              <a:cs typeface="Arial"/>
            </a:endParaRPr>
          </a:p>
          <a:p>
            <a:pPr marL="12700">
              <a:lnSpc>
                <a:spcPts val="7309"/>
              </a:lnSpc>
            </a:pPr>
            <a:r>
              <a:rPr sz="6200" b="1" spc="-405" dirty="0">
                <a:solidFill>
                  <a:srgbClr val="193C85"/>
                </a:solidFill>
                <a:latin typeface="Arial"/>
                <a:cs typeface="Arial"/>
              </a:rPr>
              <a:t>allergy</a:t>
            </a:r>
            <a:endParaRPr sz="6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35"/>
              </a:spcBef>
            </a:pPr>
            <a:r>
              <a:rPr sz="1300" b="1" i="1" spc="-114" dirty="0">
                <a:solidFill>
                  <a:srgbClr val="193C85"/>
                </a:solidFill>
                <a:latin typeface="Arial"/>
                <a:cs typeface="Arial"/>
              </a:rPr>
              <a:t>#IgE</a:t>
            </a:r>
            <a:r>
              <a:rPr sz="1300" b="1" i="1" spc="-6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93C85"/>
                </a:solidFill>
                <a:latin typeface="Arial"/>
                <a:cs typeface="Arial"/>
              </a:rPr>
              <a:t>Testing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3350" y="112396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412" y="7076652"/>
            <a:ext cx="184658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i="1" spc="-10" dirty="0">
                <a:solidFill>
                  <a:srgbClr val="1A3C86"/>
                </a:solidFill>
                <a:latin typeface="Arial"/>
                <a:cs typeface="Arial"/>
              </a:rPr>
              <a:t>#Gastroesophageal</a:t>
            </a:r>
            <a:r>
              <a:rPr sz="1200" b="1" i="1" spc="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1A3C86"/>
                </a:solidFill>
                <a:latin typeface="Arial"/>
                <a:cs typeface="Arial"/>
              </a:rPr>
              <a:t>reflux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1311" y="6856958"/>
            <a:ext cx="4423410" cy="541020"/>
          </a:xfrm>
          <a:custGeom>
            <a:avLst/>
            <a:gdLst/>
            <a:ahLst/>
            <a:cxnLst/>
            <a:rect l="l" t="t" r="r" b="b"/>
            <a:pathLst>
              <a:path w="4423410" h="541020">
                <a:moveTo>
                  <a:pt x="4423410" y="0"/>
                </a:moveTo>
                <a:lnTo>
                  <a:pt x="0" y="0"/>
                </a:lnTo>
                <a:lnTo>
                  <a:pt x="0" y="541019"/>
                </a:lnTo>
                <a:lnTo>
                  <a:pt x="4423410" y="541019"/>
                </a:lnTo>
                <a:lnTo>
                  <a:pt x="4423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775" y="6973316"/>
            <a:ext cx="8572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114" dirty="0">
                <a:solidFill>
                  <a:srgbClr val="193C85"/>
                </a:solidFill>
                <a:latin typeface="Arial"/>
                <a:cs typeface="Arial"/>
              </a:rPr>
              <a:t>#IgE</a:t>
            </a:r>
            <a:r>
              <a:rPr sz="1300" b="1" i="1" spc="-6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0" dirty="0">
                <a:solidFill>
                  <a:srgbClr val="193C85"/>
                </a:solidFill>
                <a:latin typeface="Arial"/>
                <a:cs typeface="Arial"/>
              </a:rPr>
              <a:t>Testing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695" y="129538"/>
            <a:ext cx="10471785" cy="7301865"/>
            <a:chOff x="99695" y="129538"/>
            <a:chExt cx="10471785" cy="7301865"/>
          </a:xfrm>
        </p:grpSpPr>
        <p:sp>
          <p:nvSpPr>
            <p:cNvPr id="6" name="object 6"/>
            <p:cNvSpPr/>
            <p:nvPr/>
          </p:nvSpPr>
          <p:spPr>
            <a:xfrm>
              <a:off x="120627" y="158113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52431" y="148588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745" y="7402325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370" y="5084250"/>
              <a:ext cx="393388" cy="360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1584" y="5083017"/>
              <a:ext cx="391745" cy="3364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4752" y="1355623"/>
              <a:ext cx="2066925" cy="249707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110"/>
              </a:spcBef>
            </a:pPr>
            <a:r>
              <a:rPr spc="-150" dirty="0"/>
              <a:t>WHAT SHOULD PARENTS UNDERSTAND ABOUT IGE TESTING?</a:t>
            </a:r>
          </a:p>
          <a:p>
            <a:pPr marL="114300" algn="ctr">
              <a:lnSpc>
                <a:spcPct val="100000"/>
              </a:lnSpc>
              <a:spcBef>
                <a:spcPts val="50"/>
              </a:spcBef>
            </a:pPr>
            <a:r>
              <a:rPr spc="-150" dirty="0"/>
              <a:t>DON’T BE TOO KEEN TO SCREEN!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1731" y="1339393"/>
            <a:ext cx="8453120" cy="3599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3200" algn="just">
              <a:lnSpc>
                <a:spcPct val="117100"/>
              </a:lnSpc>
              <a:spcBef>
                <a:spcPts val="100"/>
              </a:spcBef>
            </a:pPr>
            <a:r>
              <a:rPr sz="1400" b="1" u="sng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GOOD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</a:t>
            </a:r>
            <a:r>
              <a:rPr sz="1400" b="1" spc="-125" dirty="0">
                <a:latin typeface="Arial"/>
                <a:cs typeface="Arial"/>
              </a:rPr>
              <a:t>: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60" dirty="0">
                <a:latin typeface="Arial"/>
                <a:cs typeface="Arial"/>
              </a:rPr>
              <a:t>IgE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levels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in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blood</a:t>
            </a:r>
            <a:r>
              <a:rPr sz="1400" b="1" spc="-70" dirty="0">
                <a:latin typeface="Arial"/>
                <a:cs typeface="Arial"/>
              </a:rPr>
              <a:t> test </a:t>
            </a:r>
            <a:r>
              <a:rPr sz="1400" b="1" spc="-135" dirty="0">
                <a:latin typeface="Arial"/>
                <a:cs typeface="Arial"/>
              </a:rPr>
              <a:t>can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be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20" dirty="0">
                <a:latin typeface="Arial"/>
                <a:cs typeface="Arial"/>
              </a:rPr>
              <a:t>high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without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the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body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being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actually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allergic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to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anything.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This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can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happen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especially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kids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with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eczema.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 </a:t>
            </a:r>
            <a:r>
              <a:rPr sz="1400" b="1" spc="-125" dirty="0">
                <a:latin typeface="Arial"/>
                <a:cs typeface="Arial"/>
              </a:rPr>
              <a:t>is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known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about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IgE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blood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tests:</a:t>
            </a:r>
            <a:endParaRPr sz="1400" dirty="0">
              <a:latin typeface="Arial"/>
              <a:cs typeface="Arial"/>
            </a:endParaRPr>
          </a:p>
          <a:p>
            <a:pPr marL="371475" marR="1885314" indent="-269875" algn="just">
              <a:lnSpc>
                <a:spcPct val="102899"/>
              </a:lnSpc>
              <a:spcBef>
                <a:spcPts val="720"/>
              </a:spcBef>
              <a:buChar char="•"/>
              <a:tabLst>
                <a:tab pos="372745" algn="l"/>
              </a:tabLst>
            </a:pPr>
            <a:r>
              <a:rPr sz="1400" spc="-65" dirty="0">
                <a:latin typeface="Arial"/>
                <a:cs typeface="Arial"/>
              </a:rPr>
              <a:t>Blood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tests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to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check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food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allergies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only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give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clear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results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if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there's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known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history</a:t>
            </a:r>
            <a:r>
              <a:rPr sz="1400" spc="-20" dirty="0">
                <a:latin typeface="Arial"/>
                <a:cs typeface="Arial"/>
              </a:rPr>
              <a:t> 	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allergic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reaction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to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specific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food.</a:t>
            </a:r>
            <a:endParaRPr sz="1400" dirty="0">
              <a:latin typeface="Arial"/>
              <a:cs typeface="Arial"/>
            </a:endParaRPr>
          </a:p>
          <a:p>
            <a:pPr marL="371475" marR="1814830" indent="-269875" algn="just">
              <a:lnSpc>
                <a:spcPct val="102899"/>
              </a:lnSpc>
              <a:spcBef>
                <a:spcPts val="170"/>
              </a:spcBef>
              <a:buChar char="•"/>
              <a:tabLst>
                <a:tab pos="372745" algn="l"/>
              </a:tabLst>
            </a:pPr>
            <a:r>
              <a:rPr sz="1400" spc="-90" dirty="0">
                <a:latin typeface="Arial"/>
                <a:cs typeface="Arial"/>
              </a:rPr>
              <a:t>Common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signs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food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allergy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include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symptoms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like</a:t>
            </a:r>
            <a:r>
              <a:rPr sz="1400" spc="-70" dirty="0">
                <a:latin typeface="Arial"/>
                <a:cs typeface="Arial"/>
              </a:rPr>
              <a:t> skin </a:t>
            </a:r>
            <a:r>
              <a:rPr sz="1400" spc="-85" dirty="0">
                <a:latin typeface="Arial"/>
                <a:cs typeface="Arial"/>
              </a:rPr>
              <a:t>rashes,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vomiting,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diarrhea,</a:t>
            </a:r>
            <a:r>
              <a:rPr sz="1400" spc="-45" dirty="0">
                <a:latin typeface="Arial"/>
                <a:cs typeface="Arial"/>
              </a:rPr>
              <a:t> 	</a:t>
            </a:r>
            <a:r>
              <a:rPr sz="1400" spc="-55" dirty="0">
                <a:latin typeface="Arial"/>
                <a:cs typeface="Arial"/>
              </a:rPr>
              <a:t>swelling,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or,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some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cases,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breathing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problems.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These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reactions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usually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happen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within</a:t>
            </a:r>
            <a:r>
              <a:rPr sz="1400" spc="-25" dirty="0">
                <a:latin typeface="Arial"/>
                <a:cs typeface="Arial"/>
              </a:rPr>
              <a:t> 	</a:t>
            </a:r>
            <a:r>
              <a:rPr sz="1400" spc="-45" dirty="0">
                <a:latin typeface="Arial"/>
                <a:cs typeface="Arial"/>
              </a:rPr>
              <a:t>minutes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to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few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hours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after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eating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food.</a:t>
            </a:r>
            <a:endParaRPr sz="1400" dirty="0">
              <a:latin typeface="Arial"/>
              <a:cs typeface="Arial"/>
            </a:endParaRPr>
          </a:p>
          <a:p>
            <a:pPr marL="372745" marR="2052955" indent="-271145">
              <a:lnSpc>
                <a:spcPct val="104299"/>
              </a:lnSpc>
              <a:spcBef>
                <a:spcPts val="140"/>
              </a:spcBef>
              <a:buChar char="•"/>
              <a:tabLst>
                <a:tab pos="372745" algn="l"/>
              </a:tabLst>
            </a:pPr>
            <a:r>
              <a:rPr sz="1400" spc="-70" dirty="0">
                <a:latin typeface="Arial"/>
                <a:cs typeface="Arial"/>
              </a:rPr>
              <a:t>When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using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blood</a:t>
            </a:r>
            <a:r>
              <a:rPr sz="1400" spc="-55" dirty="0">
                <a:latin typeface="Arial"/>
                <a:cs typeface="Arial"/>
              </a:rPr>
              <a:t> tests, </a:t>
            </a:r>
            <a:r>
              <a:rPr sz="1400" spc="-10" dirty="0">
                <a:latin typeface="Arial"/>
                <a:cs typeface="Arial"/>
              </a:rPr>
              <a:t>it’s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best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0" dirty="0">
                <a:latin typeface="Arial"/>
                <a:cs typeface="Arial"/>
              </a:rPr>
              <a:t> only </a:t>
            </a:r>
            <a:r>
              <a:rPr sz="1400" spc="-25" dirty="0">
                <a:latin typeface="Arial"/>
                <a:cs typeface="Arial"/>
              </a:rPr>
              <a:t>test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specific</a:t>
            </a:r>
            <a:r>
              <a:rPr sz="1400" spc="-55" dirty="0">
                <a:latin typeface="Arial"/>
                <a:cs typeface="Arial"/>
              </a:rPr>
              <a:t> foods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suspected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causing </a:t>
            </a:r>
            <a:r>
              <a:rPr sz="1400" spc="-60" dirty="0">
                <a:latin typeface="Arial"/>
                <a:cs typeface="Arial"/>
              </a:rPr>
              <a:t>allergies,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rather</a:t>
            </a:r>
            <a:r>
              <a:rPr sz="1400" spc="-40" dirty="0">
                <a:latin typeface="Arial"/>
                <a:cs typeface="Arial"/>
              </a:rPr>
              <a:t> than testing </a:t>
            </a:r>
            <a:r>
              <a:rPr sz="1400" spc="-10" dirty="0">
                <a:latin typeface="Arial"/>
                <a:cs typeface="Arial"/>
              </a:rPr>
              <a:t>broadly.</a:t>
            </a:r>
            <a:endParaRPr sz="1400" dirty="0">
              <a:latin typeface="Arial"/>
              <a:cs typeface="Arial"/>
            </a:endParaRPr>
          </a:p>
          <a:p>
            <a:pPr marL="372745" marR="5080" indent="-271145">
              <a:lnSpc>
                <a:spcPct val="104299"/>
              </a:lnSpc>
              <a:spcBef>
                <a:spcPts val="145"/>
              </a:spcBef>
              <a:buChar char="•"/>
              <a:tabLst>
                <a:tab pos="372745" algn="l"/>
              </a:tabLst>
            </a:pPr>
            <a:r>
              <a:rPr sz="1400" spc="-25" dirty="0">
                <a:latin typeface="Arial"/>
                <a:cs typeface="Arial"/>
              </a:rPr>
              <a:t>It’s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important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remember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50" dirty="0">
                <a:latin typeface="Arial"/>
                <a:cs typeface="Arial"/>
              </a:rPr>
              <a:t>IgE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tests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treatment—</a:t>
            </a:r>
            <a:r>
              <a:rPr sz="1400" spc="-40" dirty="0">
                <a:latin typeface="Arial"/>
                <a:cs typeface="Arial"/>
              </a:rPr>
              <a:t>they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just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part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diagnosing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allergies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sometimes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lead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unnecessary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restrictions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worry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used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broadly.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7836" y="5090913"/>
            <a:ext cx="4484370" cy="14617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560"/>
              </a:spcBef>
            </a:pP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237490" marR="518159" indent="-225425">
              <a:lnSpc>
                <a:spcPct val="102899"/>
              </a:lnSpc>
              <a:spcBef>
                <a:spcPts val="360"/>
              </a:spcBef>
              <a:buChar char="•"/>
              <a:tabLst>
                <a:tab pos="237490" algn="l"/>
              </a:tabLst>
            </a:pPr>
            <a:r>
              <a:rPr sz="1400" spc="-114" dirty="0">
                <a:latin typeface="Arial"/>
                <a:cs typeface="Arial"/>
              </a:rPr>
              <a:t>Discuss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symptoms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child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doctor </a:t>
            </a:r>
            <a:r>
              <a:rPr sz="1400" spc="-35" dirty="0">
                <a:latin typeface="Arial"/>
                <a:cs typeface="Arial"/>
              </a:rPr>
              <a:t>before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making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big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changes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diet.</a:t>
            </a:r>
            <a:endParaRPr sz="1400">
              <a:latin typeface="Arial"/>
              <a:cs typeface="Arial"/>
            </a:endParaRPr>
          </a:p>
          <a:p>
            <a:pPr marL="226695" marR="5080" indent="-180975">
              <a:lnSpc>
                <a:spcPct val="102899"/>
              </a:lnSpc>
              <a:spcBef>
                <a:spcPts val="165"/>
              </a:spcBef>
              <a:buChar char="•"/>
              <a:tabLst>
                <a:tab pos="226695" algn="l"/>
              </a:tabLst>
            </a:pPr>
            <a:r>
              <a:rPr sz="1400" spc="-150" dirty="0">
                <a:latin typeface="Arial"/>
                <a:cs typeface="Arial"/>
              </a:rPr>
              <a:t>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diverse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diet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5" dirty="0">
                <a:latin typeface="Arial"/>
                <a:cs typeface="Arial"/>
              </a:rPr>
              <a:t> high </a:t>
            </a:r>
            <a:r>
              <a:rPr sz="1400" spc="-35" dirty="0">
                <a:latin typeface="Arial"/>
                <a:cs typeface="Arial"/>
              </a:rPr>
              <a:t>variety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55" dirty="0">
                <a:latin typeface="Arial"/>
                <a:cs typeface="Arial"/>
              </a:rPr>
              <a:t> foods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including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allergens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protect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child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developing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food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allergies. </a:t>
            </a:r>
            <a:r>
              <a:rPr sz="1400" spc="-80" dirty="0">
                <a:latin typeface="Arial"/>
                <a:cs typeface="Arial"/>
              </a:rPr>
              <a:t>Remember: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colorful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food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-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good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mood!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6240" y="5089651"/>
            <a:ext cx="3655060" cy="14420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b="1" spc="-114" dirty="0">
                <a:latin typeface="Arial"/>
                <a:cs typeface="Arial"/>
              </a:rPr>
              <a:t>NOT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233045" marR="5080" indent="-178435">
              <a:lnSpc>
                <a:spcPct val="101800"/>
              </a:lnSpc>
              <a:spcBef>
                <a:spcPts val="450"/>
              </a:spcBef>
              <a:buChar char="•"/>
              <a:tabLst>
                <a:tab pos="234315" algn="l"/>
              </a:tabLst>
            </a:pPr>
            <a:r>
              <a:rPr sz="1400" spc="-114" dirty="0">
                <a:latin typeface="Arial"/>
                <a:cs typeface="Arial"/>
              </a:rPr>
              <a:t>Do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restrict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eliminate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certain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foods 	</a:t>
            </a:r>
            <a:r>
              <a:rPr sz="1400" dirty="0">
                <a:latin typeface="Arial"/>
                <a:cs typeface="Arial"/>
              </a:rPr>
              <a:t>without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reason. </a:t>
            </a:r>
            <a:r>
              <a:rPr sz="1400" spc="-75" dirty="0">
                <a:latin typeface="Arial"/>
                <a:cs typeface="Arial"/>
              </a:rPr>
              <a:t>Doing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so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cause 	</a:t>
            </a:r>
            <a:r>
              <a:rPr sz="1400" spc="-85" dirty="0">
                <a:latin typeface="Arial"/>
                <a:cs typeface="Arial"/>
              </a:rPr>
              <a:t>unnecessary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stress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both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you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 </a:t>
            </a:r>
            <a:r>
              <a:rPr sz="1400" spc="-10" dirty="0">
                <a:latin typeface="Arial"/>
                <a:cs typeface="Arial"/>
              </a:rPr>
              <a:t>child, 	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might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even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lead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nutritional 	deficiencies.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8903" y="132714"/>
            <a:ext cx="10431780" cy="7160895"/>
            <a:chOff x="128903" y="132714"/>
            <a:chExt cx="10431780" cy="716089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0263" y="1085071"/>
              <a:ext cx="8415438" cy="660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863" y="341237"/>
              <a:ext cx="996949" cy="8013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92311" y="322823"/>
              <a:ext cx="755650" cy="7880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8903" y="151763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197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10396" y="6455670"/>
              <a:ext cx="837565" cy="8375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54925" y="6865337"/>
              <a:ext cx="1687829" cy="316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2619" y="346964"/>
            <a:ext cx="128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193C85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31" y="584708"/>
            <a:ext cx="7368540" cy="20828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8159"/>
              </a:lnSpc>
              <a:spcBef>
                <a:spcPts val="75"/>
              </a:spcBef>
            </a:pPr>
            <a:r>
              <a:rPr sz="6700" b="1" spc="-580" dirty="0">
                <a:solidFill>
                  <a:srgbClr val="193C85"/>
                </a:solidFill>
                <a:latin typeface="Arial"/>
                <a:cs typeface="Arial"/>
              </a:rPr>
              <a:t>Do</a:t>
            </a:r>
            <a:r>
              <a:rPr sz="6700" b="1" spc="-3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315" dirty="0">
                <a:solidFill>
                  <a:srgbClr val="193C85"/>
                </a:solidFill>
                <a:latin typeface="Arial"/>
                <a:cs typeface="Arial"/>
              </a:rPr>
              <a:t>not</a:t>
            </a:r>
            <a:r>
              <a:rPr sz="6700" b="1" spc="-3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434" dirty="0">
                <a:solidFill>
                  <a:srgbClr val="193C85"/>
                </a:solidFill>
                <a:latin typeface="Arial"/>
                <a:cs typeface="Arial"/>
              </a:rPr>
              <a:t>request</a:t>
            </a:r>
            <a:r>
              <a:rPr sz="6700" b="1" spc="-3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395" dirty="0">
                <a:solidFill>
                  <a:srgbClr val="193C85"/>
                </a:solidFill>
                <a:latin typeface="Arial"/>
                <a:cs typeface="Arial"/>
              </a:rPr>
              <a:t>urine </a:t>
            </a:r>
            <a:r>
              <a:rPr sz="6700" b="1" spc="-400" dirty="0">
                <a:solidFill>
                  <a:srgbClr val="193C85"/>
                </a:solidFill>
                <a:latin typeface="Arial"/>
                <a:cs typeface="Arial"/>
              </a:rPr>
              <a:t>culture</a:t>
            </a:r>
            <a:r>
              <a:rPr sz="6700" b="1" spc="-3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380" dirty="0">
                <a:solidFill>
                  <a:srgbClr val="193C85"/>
                </a:solidFill>
                <a:latin typeface="Arial"/>
                <a:cs typeface="Arial"/>
              </a:rPr>
              <a:t>in</a:t>
            </a:r>
            <a:r>
              <a:rPr sz="6700" b="1" spc="-3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310" dirty="0">
                <a:solidFill>
                  <a:srgbClr val="193C85"/>
                </a:solidFill>
                <a:latin typeface="Arial"/>
                <a:cs typeface="Arial"/>
              </a:rPr>
              <a:t>febrile</a:t>
            </a:r>
            <a:endParaRPr sz="6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731" y="2660395"/>
            <a:ext cx="8625205" cy="39782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8180"/>
              </a:lnSpc>
              <a:spcBef>
                <a:spcPts val="250"/>
              </a:spcBef>
            </a:pPr>
            <a:r>
              <a:rPr sz="6700" b="1" spc="-450" dirty="0">
                <a:solidFill>
                  <a:srgbClr val="193C85"/>
                </a:solidFill>
                <a:latin typeface="Arial"/>
                <a:cs typeface="Arial"/>
              </a:rPr>
              <a:t>children</a:t>
            </a:r>
            <a:r>
              <a:rPr sz="6700" b="1" spc="-3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380" dirty="0">
                <a:solidFill>
                  <a:srgbClr val="193C85"/>
                </a:solidFill>
                <a:latin typeface="Arial"/>
                <a:cs typeface="Arial"/>
              </a:rPr>
              <a:t>older</a:t>
            </a:r>
            <a:r>
              <a:rPr sz="6700" b="1" spc="-3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360" dirty="0">
                <a:solidFill>
                  <a:srgbClr val="193C85"/>
                </a:solidFill>
                <a:latin typeface="Arial"/>
                <a:cs typeface="Arial"/>
              </a:rPr>
              <a:t>than</a:t>
            </a:r>
            <a:r>
              <a:rPr sz="6700" b="1" spc="-33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390" dirty="0">
                <a:solidFill>
                  <a:srgbClr val="193C85"/>
                </a:solidFill>
                <a:latin typeface="Arial"/>
                <a:cs typeface="Arial"/>
              </a:rPr>
              <a:t>2 </a:t>
            </a:r>
            <a:r>
              <a:rPr sz="6700" b="1" spc="-509" dirty="0">
                <a:solidFill>
                  <a:srgbClr val="193C85"/>
                </a:solidFill>
                <a:latin typeface="Arial"/>
                <a:cs typeface="Arial"/>
              </a:rPr>
              <a:t>months</a:t>
            </a:r>
            <a:r>
              <a:rPr sz="6700" b="1" spc="-3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240" dirty="0">
                <a:solidFill>
                  <a:srgbClr val="193C85"/>
                </a:solidFill>
                <a:latin typeface="Arial"/>
                <a:cs typeface="Arial"/>
              </a:rPr>
              <a:t>with</a:t>
            </a:r>
            <a:r>
              <a:rPr sz="6700" b="1" spc="-3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409" dirty="0">
                <a:solidFill>
                  <a:srgbClr val="193C85"/>
                </a:solidFill>
                <a:latin typeface="Arial"/>
                <a:cs typeface="Arial"/>
              </a:rPr>
              <a:t>respiratory </a:t>
            </a:r>
            <a:r>
              <a:rPr sz="6700" b="1" spc="-300" dirty="0">
                <a:solidFill>
                  <a:srgbClr val="193C85"/>
                </a:solidFill>
                <a:latin typeface="Arial"/>
                <a:cs typeface="Arial"/>
              </a:rPr>
              <a:t>tract</a:t>
            </a:r>
            <a:r>
              <a:rPr sz="6700" b="1" spc="-32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6700" b="1" spc="-380" dirty="0">
                <a:solidFill>
                  <a:srgbClr val="193C85"/>
                </a:solidFill>
                <a:latin typeface="Arial"/>
                <a:cs typeface="Arial"/>
              </a:rPr>
              <a:t>infection</a:t>
            </a:r>
            <a:endParaRPr sz="6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75"/>
              </a:spcBef>
            </a:pPr>
            <a:r>
              <a:rPr sz="1300" b="1" i="1" spc="-85" dirty="0">
                <a:solidFill>
                  <a:srgbClr val="193C85"/>
                </a:solidFill>
                <a:latin typeface="Arial"/>
                <a:cs typeface="Arial"/>
              </a:rPr>
              <a:t>#Urine</a:t>
            </a:r>
            <a:r>
              <a:rPr sz="1300" b="1" i="1" spc="-4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93C85"/>
                </a:solidFill>
                <a:latin typeface="Arial"/>
                <a:cs typeface="Arial"/>
              </a:rPr>
              <a:t>Culture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1" y="136525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2" y="147321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4484" y="145413"/>
            <a:ext cx="10433684" cy="7254240"/>
            <a:chOff x="133350" y="137796"/>
            <a:chExt cx="10433684" cy="7254240"/>
          </a:xfrm>
        </p:grpSpPr>
        <p:sp>
          <p:nvSpPr>
            <p:cNvPr id="4" name="object 4"/>
            <p:cNvSpPr/>
            <p:nvPr/>
          </p:nvSpPr>
          <p:spPr>
            <a:xfrm>
              <a:off x="10567034" y="137796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350" y="7391533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602" y="6797978"/>
              <a:ext cx="1929657" cy="3581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2900" y="6202057"/>
              <a:ext cx="1047743" cy="104774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70141" y="392684"/>
            <a:ext cx="540639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425" dirty="0"/>
              <a:t>EAP</a:t>
            </a:r>
            <a:r>
              <a:rPr sz="2900" spc="-150" dirty="0"/>
              <a:t> </a:t>
            </a:r>
            <a:r>
              <a:rPr sz="2900" spc="-345" dirty="0"/>
              <a:t>CW</a:t>
            </a:r>
            <a:r>
              <a:rPr sz="2900" spc="-145" dirty="0"/>
              <a:t> </a:t>
            </a:r>
            <a:r>
              <a:rPr sz="2900" spc="-270" dirty="0"/>
              <a:t>Top</a:t>
            </a:r>
            <a:r>
              <a:rPr sz="2900" spc="-145" dirty="0"/>
              <a:t> </a:t>
            </a:r>
            <a:r>
              <a:rPr sz="2900" spc="-155" dirty="0"/>
              <a:t>10</a:t>
            </a:r>
            <a:r>
              <a:rPr sz="2900" spc="-150" dirty="0"/>
              <a:t> </a:t>
            </a:r>
            <a:r>
              <a:rPr sz="2900" spc="-220" dirty="0"/>
              <a:t>Recommendations:</a:t>
            </a:r>
            <a:endParaRPr sz="2900"/>
          </a:p>
        </p:txBody>
      </p:sp>
      <p:sp>
        <p:nvSpPr>
          <p:cNvPr id="19" name="object 19"/>
          <p:cNvSpPr txBox="1"/>
          <p:nvPr/>
        </p:nvSpPr>
        <p:spPr>
          <a:xfrm>
            <a:off x="570141" y="972437"/>
            <a:ext cx="9037955" cy="59207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36854" indent="-224154">
              <a:lnSpc>
                <a:spcPct val="100000"/>
              </a:lnSpc>
              <a:spcBef>
                <a:spcPts val="360"/>
              </a:spcBef>
              <a:buClr>
                <a:srgbClr val="002060"/>
              </a:buClr>
              <a:buFont typeface="Arial"/>
              <a:buAutoNum type="arabicPeriod"/>
              <a:tabLst>
                <a:tab pos="236854" algn="l"/>
              </a:tabLst>
            </a:pPr>
            <a:r>
              <a:rPr sz="1800" b="1" spc="-195" dirty="0">
                <a:solidFill>
                  <a:srgbClr val="1F497D"/>
                </a:solidFill>
                <a:latin typeface="Arial"/>
                <a:cs typeface="Arial"/>
              </a:rPr>
              <a:t>#Cough</a:t>
            </a:r>
            <a:r>
              <a:rPr sz="1800" b="1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1F497D"/>
                </a:solidFill>
                <a:latin typeface="Arial"/>
                <a:cs typeface="Arial"/>
              </a:rPr>
              <a:t>Medication</a:t>
            </a:r>
            <a:r>
              <a:rPr sz="1800" spc="-90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recommend,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prescribe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or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use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cough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medicines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in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children.</a:t>
            </a:r>
            <a:endParaRPr sz="1800" dirty="0">
              <a:latin typeface="Arial"/>
              <a:cs typeface="Arial"/>
            </a:endParaRPr>
          </a:p>
          <a:p>
            <a:pPr marL="12700" marR="329565" indent="224154">
              <a:lnSpc>
                <a:spcPct val="111100"/>
              </a:lnSpc>
              <a:spcBef>
                <a:spcPts val="25"/>
              </a:spcBef>
              <a:buClr>
                <a:srgbClr val="002060"/>
              </a:buClr>
              <a:buFont typeface="Arial"/>
              <a:buAutoNum type="arabicPeriod"/>
              <a:tabLst>
                <a:tab pos="236854" algn="l"/>
              </a:tabLst>
            </a:pPr>
            <a:r>
              <a:rPr sz="1800" b="1" spc="-130" dirty="0">
                <a:solidFill>
                  <a:srgbClr val="1F497D"/>
                </a:solidFill>
                <a:latin typeface="Arial"/>
                <a:cs typeface="Arial"/>
              </a:rPr>
              <a:t>#Bronchiolitis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497D"/>
                </a:solidFill>
                <a:latin typeface="Arial"/>
                <a:cs typeface="Arial"/>
              </a:rPr>
              <a:t>routinely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use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steroids </a:t>
            </a:r>
            <a:r>
              <a:rPr sz="1800" spc="-95" dirty="0">
                <a:solidFill>
                  <a:srgbClr val="1F497D"/>
                </a:solidFill>
                <a:latin typeface="Arial"/>
                <a:cs typeface="Arial"/>
              </a:rPr>
              <a:t>and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bronchodilators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in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F497D"/>
                </a:solidFill>
                <a:latin typeface="Arial"/>
                <a:cs typeface="Arial"/>
              </a:rPr>
              <a:t>infants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presenting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with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bronchiolitis.</a:t>
            </a:r>
            <a:endParaRPr sz="1800" dirty="0">
              <a:latin typeface="Arial"/>
              <a:cs typeface="Arial"/>
            </a:endParaRPr>
          </a:p>
          <a:p>
            <a:pPr marL="12700" marR="114300" indent="224154">
              <a:lnSpc>
                <a:spcPts val="2350"/>
              </a:lnSpc>
              <a:spcBef>
                <a:spcPts val="20"/>
              </a:spcBef>
              <a:buClr>
                <a:srgbClr val="002060"/>
              </a:buClr>
              <a:buFont typeface="Arial"/>
              <a:buAutoNum type="arabicPeriod"/>
              <a:tabLst>
                <a:tab pos="236854" algn="l"/>
              </a:tabLst>
            </a:pPr>
            <a:r>
              <a:rPr sz="1800" b="1" spc="-90" dirty="0">
                <a:solidFill>
                  <a:srgbClr val="1F497D"/>
                </a:solidFill>
                <a:latin typeface="Arial"/>
                <a:cs typeface="Arial"/>
              </a:rPr>
              <a:t>#IV-</a:t>
            </a:r>
            <a:r>
              <a:rPr sz="1800" b="1" spc="-105" dirty="0">
                <a:solidFill>
                  <a:srgbClr val="1F497D"/>
                </a:solidFill>
                <a:latin typeface="Arial"/>
                <a:cs typeface="Arial"/>
              </a:rPr>
              <a:t>Antibiotic</a:t>
            </a:r>
            <a:r>
              <a:rPr sz="1800" b="1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1F497D"/>
                </a:solidFill>
                <a:latin typeface="Arial"/>
                <a:cs typeface="Arial"/>
              </a:rPr>
              <a:t>Duration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497D"/>
                </a:solidFill>
                <a:latin typeface="Arial"/>
                <a:cs typeface="Arial"/>
              </a:rPr>
              <a:t>routinely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prolong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IV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1F497D"/>
                </a:solidFill>
                <a:latin typeface="Arial"/>
                <a:cs typeface="Arial"/>
              </a:rPr>
              <a:t>antibiotics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to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treat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severe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infections,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497D"/>
                </a:solidFill>
                <a:latin typeface="Arial"/>
                <a:cs typeface="Arial"/>
              </a:rPr>
              <a:t>but 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consider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switching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to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the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1F497D"/>
                </a:solidFill>
                <a:latin typeface="Arial"/>
                <a:cs typeface="Arial"/>
              </a:rPr>
              <a:t>oral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form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80" dirty="0">
                <a:solidFill>
                  <a:srgbClr val="1F497D"/>
                </a:solidFill>
                <a:latin typeface="Arial"/>
                <a:cs typeface="Arial"/>
              </a:rPr>
              <a:t>as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1F497D"/>
                </a:solidFill>
                <a:latin typeface="Arial"/>
                <a:cs typeface="Arial"/>
              </a:rPr>
              <a:t>soon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80" dirty="0">
                <a:solidFill>
                  <a:srgbClr val="1F497D"/>
                </a:solidFill>
                <a:latin typeface="Arial"/>
                <a:cs typeface="Arial"/>
              </a:rPr>
              <a:t>as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the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1F497D"/>
                </a:solidFill>
                <a:latin typeface="Arial"/>
                <a:cs typeface="Arial"/>
              </a:rPr>
              <a:t>clinical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1F497D"/>
                </a:solidFill>
                <a:latin typeface="Arial"/>
                <a:cs typeface="Arial"/>
              </a:rPr>
              <a:t>condition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1F497D"/>
                </a:solidFill>
                <a:latin typeface="Arial"/>
                <a:cs typeface="Arial"/>
              </a:rPr>
              <a:t>has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improved.</a:t>
            </a:r>
            <a:endParaRPr sz="1800" dirty="0">
              <a:latin typeface="Arial"/>
              <a:cs typeface="Arial"/>
            </a:endParaRPr>
          </a:p>
          <a:p>
            <a:pPr marL="236854" indent="-224154">
              <a:lnSpc>
                <a:spcPts val="2150"/>
              </a:lnSpc>
              <a:buClr>
                <a:srgbClr val="002060"/>
              </a:buClr>
              <a:buFont typeface="Arial"/>
              <a:buAutoNum type="arabicPeriod"/>
              <a:tabLst>
                <a:tab pos="236854" algn="l"/>
              </a:tabLst>
            </a:pPr>
            <a:r>
              <a:rPr sz="1800" b="1" spc="-135" dirty="0">
                <a:solidFill>
                  <a:srgbClr val="1F497D"/>
                </a:solidFill>
                <a:latin typeface="Arial"/>
                <a:cs typeface="Arial"/>
              </a:rPr>
              <a:t>#Acute</a:t>
            </a:r>
            <a:r>
              <a:rPr sz="1800" b="1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1F497D"/>
                </a:solidFill>
                <a:latin typeface="Arial"/>
                <a:cs typeface="Arial"/>
              </a:rPr>
              <a:t>Otitis</a:t>
            </a:r>
            <a:r>
              <a:rPr sz="1800" b="1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1F497D"/>
                </a:solidFill>
                <a:latin typeface="Arial"/>
                <a:cs typeface="Arial"/>
              </a:rPr>
              <a:t>Media </a:t>
            </a:r>
            <a:r>
              <a:rPr sz="1800" b="1" spc="-40" dirty="0">
                <a:solidFill>
                  <a:srgbClr val="1F497D"/>
                </a:solidFill>
                <a:latin typeface="Arial"/>
                <a:cs typeface="Arial"/>
              </a:rPr>
              <a:t>&amp;</a:t>
            </a:r>
            <a:r>
              <a:rPr sz="1800" b="1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1F497D"/>
                </a:solidFill>
                <a:latin typeface="Arial"/>
                <a:cs typeface="Arial"/>
              </a:rPr>
              <a:t>Antibiotics</a:t>
            </a:r>
            <a:r>
              <a:rPr sz="1800" spc="-114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497D"/>
                </a:solidFill>
                <a:latin typeface="Arial"/>
                <a:cs typeface="Arial"/>
              </a:rPr>
              <a:t>routinely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use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1F497D"/>
                </a:solidFill>
                <a:latin typeface="Arial"/>
                <a:cs typeface="Arial"/>
              </a:rPr>
              <a:t>antibiotics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in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children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with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acute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otitis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media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when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self-</a:t>
            </a:r>
            <a:r>
              <a:rPr sz="1800" spc="-45" dirty="0">
                <a:solidFill>
                  <a:srgbClr val="1F497D"/>
                </a:solidFill>
                <a:latin typeface="Arial"/>
                <a:cs typeface="Arial"/>
              </a:rPr>
              <a:t>resolution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is</a:t>
            </a:r>
            <a:r>
              <a:rPr sz="1800" spc="-5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expected.</a:t>
            </a:r>
            <a:endParaRPr sz="1800" dirty="0">
              <a:latin typeface="Arial"/>
              <a:cs typeface="Arial"/>
            </a:endParaRPr>
          </a:p>
          <a:p>
            <a:pPr marL="12700" marR="330835" indent="224154">
              <a:lnSpc>
                <a:spcPts val="2350"/>
              </a:lnSpc>
              <a:spcBef>
                <a:spcPts val="15"/>
              </a:spcBef>
              <a:buClr>
                <a:srgbClr val="002060"/>
              </a:buClr>
              <a:buFont typeface="Arial"/>
              <a:buAutoNum type="arabicPeriod" startAt="5"/>
              <a:tabLst>
                <a:tab pos="236854" algn="l"/>
              </a:tabLst>
            </a:pPr>
            <a:r>
              <a:rPr sz="1800" b="1" spc="-125" dirty="0">
                <a:solidFill>
                  <a:srgbClr val="1F497D"/>
                </a:solidFill>
                <a:latin typeface="Arial"/>
                <a:cs typeface="Arial"/>
              </a:rPr>
              <a:t>#Antibiotics</a:t>
            </a:r>
            <a:r>
              <a:rPr sz="1800" b="1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1F497D"/>
                </a:solidFill>
                <a:latin typeface="Arial"/>
                <a:cs typeface="Arial"/>
              </a:rPr>
              <a:t>in</a:t>
            </a:r>
            <a:r>
              <a:rPr sz="1800" b="1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1F497D"/>
                </a:solidFill>
                <a:latin typeface="Arial"/>
                <a:cs typeface="Arial"/>
              </a:rPr>
              <a:t>Neonates</a:t>
            </a:r>
            <a:r>
              <a:rPr sz="1800" spc="-114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prescribe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1F497D"/>
                </a:solidFill>
                <a:latin typeface="Arial"/>
                <a:cs typeface="Arial"/>
              </a:rPr>
              <a:t>antibiotics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for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neonates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without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1F497D"/>
                </a:solidFill>
                <a:latin typeface="Arial"/>
                <a:cs typeface="Arial"/>
              </a:rPr>
              <a:t>clinical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signs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497D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sepsis.</a:t>
            </a:r>
            <a:endParaRPr sz="1800" dirty="0">
              <a:latin typeface="Arial"/>
              <a:cs typeface="Arial"/>
            </a:endParaRPr>
          </a:p>
          <a:p>
            <a:pPr marL="236854" indent="-224154">
              <a:lnSpc>
                <a:spcPts val="2150"/>
              </a:lnSpc>
              <a:buClr>
                <a:srgbClr val="002060"/>
              </a:buClr>
              <a:buFont typeface="Arial"/>
              <a:buAutoNum type="arabicPeriod" startAt="5"/>
              <a:tabLst>
                <a:tab pos="236854" algn="l"/>
              </a:tabLst>
            </a:pPr>
            <a:r>
              <a:rPr sz="1800" b="1" spc="-114" dirty="0">
                <a:solidFill>
                  <a:srgbClr val="1F497D"/>
                </a:solidFill>
                <a:latin typeface="Arial"/>
                <a:cs typeface="Arial"/>
              </a:rPr>
              <a:t>#Hospitalization</a:t>
            </a:r>
            <a:r>
              <a:rPr sz="1800" b="1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1F497D"/>
                </a:solidFill>
                <a:latin typeface="Arial"/>
                <a:cs typeface="Arial"/>
              </a:rPr>
              <a:t>of</a:t>
            </a:r>
            <a:r>
              <a:rPr sz="1800" b="1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1F497D"/>
                </a:solidFill>
                <a:latin typeface="Arial"/>
                <a:cs typeface="Arial"/>
              </a:rPr>
              <a:t>Febrile</a:t>
            </a:r>
            <a:r>
              <a:rPr sz="1800" b="1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1F497D"/>
                </a:solidFill>
                <a:latin typeface="Arial"/>
                <a:cs typeface="Arial"/>
              </a:rPr>
              <a:t>Infants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497D"/>
                </a:solidFill>
                <a:latin typeface="Arial"/>
                <a:cs typeface="Arial"/>
              </a:rPr>
              <a:t>routinely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continue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hospitalization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in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1F497D"/>
                </a:solidFill>
                <a:latin typeface="Arial"/>
                <a:cs typeface="Arial"/>
              </a:rPr>
              <a:t>well-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appearing</a:t>
            </a:r>
            <a:endParaRPr sz="1800" dirty="0">
              <a:latin typeface="Arial"/>
              <a:cs typeface="Arial"/>
            </a:endParaRPr>
          </a:p>
          <a:p>
            <a:pPr marL="12700" marR="793115">
              <a:lnSpc>
                <a:spcPct val="101099"/>
              </a:lnSpc>
              <a:spcBef>
                <a:spcPts val="190"/>
              </a:spcBef>
            </a:pPr>
            <a:r>
              <a:rPr sz="1800" spc="-30" dirty="0">
                <a:solidFill>
                  <a:srgbClr val="1F497D"/>
                </a:solidFill>
                <a:latin typeface="Arial"/>
                <a:cs typeface="Arial"/>
              </a:rPr>
              <a:t>febrile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F497D"/>
                </a:solidFill>
                <a:latin typeface="Arial"/>
                <a:cs typeface="Arial"/>
              </a:rPr>
              <a:t>infants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1F497D"/>
                </a:solidFill>
                <a:latin typeface="Arial"/>
                <a:cs typeface="Arial"/>
              </a:rPr>
              <a:t>once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bacterial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1F497D"/>
                </a:solidFill>
                <a:latin typeface="Arial"/>
                <a:cs typeface="Arial"/>
              </a:rPr>
              <a:t>cultures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have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been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confirmed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negative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for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24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to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36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hours </a:t>
            </a:r>
            <a:r>
              <a:rPr sz="1800" spc="-25" dirty="0">
                <a:solidFill>
                  <a:srgbClr val="1F497D"/>
                </a:solidFill>
                <a:latin typeface="Arial"/>
                <a:cs typeface="Arial"/>
              </a:rPr>
              <a:t>if 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adequate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497D"/>
                </a:solidFill>
                <a:latin typeface="Arial"/>
                <a:cs typeface="Arial"/>
              </a:rPr>
              <a:t>outpatient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497D"/>
                </a:solidFill>
                <a:latin typeface="Arial"/>
                <a:cs typeface="Arial"/>
              </a:rPr>
              <a:t>follow-</a:t>
            </a:r>
            <a:r>
              <a:rPr sz="1800" spc="-60" dirty="0">
                <a:solidFill>
                  <a:srgbClr val="1F497D"/>
                </a:solidFill>
                <a:latin typeface="Arial"/>
                <a:cs typeface="Arial"/>
              </a:rPr>
              <a:t>up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1F497D"/>
                </a:solidFill>
                <a:latin typeface="Arial"/>
                <a:cs typeface="Arial"/>
              </a:rPr>
              <a:t>can</a:t>
            </a:r>
            <a:r>
              <a:rPr sz="1800" spc="-6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be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assured.</a:t>
            </a:r>
            <a:endParaRPr sz="1800" dirty="0">
              <a:latin typeface="Arial"/>
              <a:cs typeface="Arial"/>
            </a:endParaRPr>
          </a:p>
          <a:p>
            <a:pPr marL="236854" indent="-224154">
              <a:lnSpc>
                <a:spcPct val="100000"/>
              </a:lnSpc>
              <a:spcBef>
                <a:spcPts val="100"/>
              </a:spcBef>
              <a:buClr>
                <a:srgbClr val="002060"/>
              </a:buClr>
              <a:buFont typeface="Arial"/>
              <a:buAutoNum type="arabicPeriod" startAt="7"/>
              <a:tabLst>
                <a:tab pos="236854" algn="l"/>
              </a:tabLst>
            </a:pPr>
            <a:r>
              <a:rPr sz="1800" b="1" spc="-105" dirty="0">
                <a:solidFill>
                  <a:srgbClr val="1F497D"/>
                </a:solidFill>
                <a:latin typeface="Arial"/>
                <a:cs typeface="Arial"/>
              </a:rPr>
              <a:t>#Duration</a:t>
            </a:r>
            <a:r>
              <a:rPr sz="1800" b="1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1F497D"/>
                </a:solidFill>
                <a:latin typeface="Arial"/>
                <a:cs typeface="Arial"/>
              </a:rPr>
              <a:t>of</a:t>
            </a:r>
            <a:r>
              <a:rPr sz="1800" b="1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1F497D"/>
                </a:solidFill>
                <a:latin typeface="Arial"/>
                <a:cs typeface="Arial"/>
              </a:rPr>
              <a:t>Neonatal</a:t>
            </a:r>
            <a:r>
              <a:rPr sz="1800" b="1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1F497D"/>
                </a:solidFill>
                <a:latin typeface="Arial"/>
                <a:cs typeface="Arial"/>
              </a:rPr>
              <a:t>Antibiotics</a:t>
            </a:r>
            <a:r>
              <a:rPr sz="1800" spc="-114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continue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497D"/>
                </a:solidFill>
                <a:latin typeface="Arial"/>
                <a:cs typeface="Arial"/>
              </a:rPr>
              <a:t>antibiotic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therapy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for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suspected</a:t>
            </a:r>
            <a:r>
              <a:rPr sz="1800" spc="-7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neonatal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sepsis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&gt;36-48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hours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without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clear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1F497D"/>
                </a:solidFill>
                <a:latin typeface="Arial"/>
                <a:cs typeface="Arial"/>
              </a:rPr>
              <a:t>suspicion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of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bacterial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infection.</a:t>
            </a:r>
            <a:endParaRPr sz="1800" dirty="0">
              <a:latin typeface="Arial"/>
              <a:cs typeface="Arial"/>
            </a:endParaRPr>
          </a:p>
          <a:p>
            <a:pPr marL="236854" indent="-224154">
              <a:lnSpc>
                <a:spcPct val="100000"/>
              </a:lnSpc>
              <a:spcBef>
                <a:spcPts val="95"/>
              </a:spcBef>
              <a:buClr>
                <a:srgbClr val="002060"/>
              </a:buClr>
              <a:buFont typeface="Arial"/>
              <a:buAutoNum type="arabicPeriod" startAt="8"/>
              <a:tabLst>
                <a:tab pos="236854" algn="l"/>
              </a:tabLst>
            </a:pPr>
            <a:r>
              <a:rPr sz="1800" b="1" spc="-180" dirty="0">
                <a:solidFill>
                  <a:srgbClr val="1F497D"/>
                </a:solidFill>
                <a:latin typeface="Arial"/>
                <a:cs typeface="Arial"/>
              </a:rPr>
              <a:t>#IgE</a:t>
            </a:r>
            <a:r>
              <a:rPr sz="1800" b="1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1F497D"/>
                </a:solidFill>
                <a:latin typeface="Arial"/>
                <a:cs typeface="Arial"/>
              </a:rPr>
              <a:t>Testing</a:t>
            </a:r>
            <a:r>
              <a:rPr sz="1800" spc="-135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1F497D"/>
                </a:solidFill>
                <a:latin typeface="Arial"/>
                <a:cs typeface="Arial"/>
              </a:rPr>
              <a:t>perform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1F497D"/>
                </a:solidFill>
                <a:latin typeface="Arial"/>
                <a:cs typeface="Arial"/>
              </a:rPr>
              <a:t>screening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1F497D"/>
                </a:solidFill>
                <a:latin typeface="Arial"/>
                <a:cs typeface="Arial"/>
              </a:rPr>
              <a:t>panels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50" dirty="0">
                <a:solidFill>
                  <a:srgbClr val="1F497D"/>
                </a:solidFill>
                <a:latin typeface="Arial"/>
                <a:cs typeface="Arial"/>
              </a:rPr>
              <a:t>(IgE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tests)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for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1F497D"/>
                </a:solidFill>
                <a:latin typeface="Arial"/>
                <a:cs typeface="Arial"/>
              </a:rPr>
              <a:t>food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allergies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without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1F497D"/>
                </a:solidFill>
                <a:latin typeface="Arial"/>
                <a:cs typeface="Arial"/>
              </a:rPr>
              <a:t>a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history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consistent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with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1F497D"/>
                </a:solidFill>
                <a:latin typeface="Arial"/>
                <a:cs typeface="Arial"/>
              </a:rPr>
              <a:t>a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specific </a:t>
            </a:r>
            <a:r>
              <a:rPr sz="1800" spc="-45" dirty="0">
                <a:solidFill>
                  <a:srgbClr val="1F497D"/>
                </a:solidFill>
                <a:latin typeface="Arial"/>
                <a:cs typeface="Arial"/>
              </a:rPr>
              <a:t>food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allergy.</a:t>
            </a:r>
            <a:endParaRPr sz="1800" dirty="0">
              <a:latin typeface="Arial"/>
              <a:cs typeface="Arial"/>
            </a:endParaRPr>
          </a:p>
          <a:p>
            <a:pPr marL="12700" marR="553085" indent="224154">
              <a:lnSpc>
                <a:spcPts val="2350"/>
              </a:lnSpc>
              <a:spcBef>
                <a:spcPts val="15"/>
              </a:spcBef>
              <a:buClr>
                <a:srgbClr val="002060"/>
              </a:buClr>
              <a:buFont typeface="Arial"/>
              <a:buAutoNum type="arabicPeriod" startAt="9"/>
              <a:tabLst>
                <a:tab pos="236854" algn="l"/>
              </a:tabLst>
            </a:pPr>
            <a:r>
              <a:rPr sz="1800" b="1" spc="-105" dirty="0">
                <a:solidFill>
                  <a:srgbClr val="1F497D"/>
                </a:solidFill>
                <a:latin typeface="Arial"/>
                <a:cs typeface="Arial"/>
              </a:rPr>
              <a:t>#Urine</a:t>
            </a:r>
            <a:r>
              <a:rPr sz="1800" b="1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1F497D"/>
                </a:solidFill>
                <a:latin typeface="Arial"/>
                <a:cs typeface="Arial"/>
              </a:rPr>
              <a:t>Culture</a:t>
            </a:r>
            <a:r>
              <a:rPr sz="1800" spc="-110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request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1F497D"/>
                </a:solidFill>
                <a:latin typeface="Arial"/>
                <a:cs typeface="Arial"/>
              </a:rPr>
              <a:t>urine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1F497D"/>
                </a:solidFill>
                <a:latin typeface="Arial"/>
                <a:cs typeface="Arial"/>
              </a:rPr>
              <a:t>culture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in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497D"/>
                </a:solidFill>
                <a:latin typeface="Arial"/>
                <a:cs typeface="Arial"/>
              </a:rPr>
              <a:t>febrile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497D"/>
                </a:solidFill>
                <a:latin typeface="Arial"/>
                <a:cs typeface="Arial"/>
              </a:rPr>
              <a:t>children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1F497D"/>
                </a:solidFill>
                <a:latin typeface="Arial"/>
                <a:cs typeface="Arial"/>
              </a:rPr>
              <a:t>older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F497D"/>
                </a:solidFill>
                <a:latin typeface="Arial"/>
                <a:cs typeface="Arial"/>
              </a:rPr>
              <a:t>than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1F497D"/>
                </a:solidFill>
                <a:latin typeface="Arial"/>
                <a:cs typeface="Arial"/>
              </a:rPr>
              <a:t>2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months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with </a:t>
            </a:r>
            <a:r>
              <a:rPr sz="1800" spc="-50" dirty="0">
                <a:solidFill>
                  <a:srgbClr val="1F497D"/>
                </a:solidFill>
                <a:latin typeface="Arial"/>
                <a:cs typeface="Arial"/>
              </a:rPr>
              <a:t>respiratory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tract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infection.</a:t>
            </a:r>
            <a:endParaRPr sz="1800" dirty="0">
              <a:latin typeface="Arial"/>
              <a:cs typeface="Arial"/>
            </a:endParaRPr>
          </a:p>
          <a:p>
            <a:pPr marL="351790" indent="-339090">
              <a:lnSpc>
                <a:spcPts val="2150"/>
              </a:lnSpc>
              <a:buClr>
                <a:srgbClr val="002060"/>
              </a:buClr>
              <a:buFont typeface="Arial"/>
              <a:buAutoNum type="arabicPeriod" startAt="9"/>
              <a:tabLst>
                <a:tab pos="351790" algn="l"/>
              </a:tabLst>
            </a:pPr>
            <a:r>
              <a:rPr sz="1800" b="1" spc="-150" dirty="0">
                <a:solidFill>
                  <a:srgbClr val="1F497D"/>
                </a:solidFill>
                <a:latin typeface="Arial"/>
                <a:cs typeface="Arial"/>
              </a:rPr>
              <a:t>#Gastroesophageal</a:t>
            </a:r>
            <a:r>
              <a:rPr sz="1800" b="1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1F497D"/>
                </a:solidFill>
                <a:latin typeface="Arial"/>
                <a:cs typeface="Arial"/>
              </a:rPr>
              <a:t>Reflux</a:t>
            </a:r>
            <a:r>
              <a:rPr sz="1800" spc="-125" dirty="0">
                <a:solidFill>
                  <a:srgbClr val="1F497D"/>
                </a:solidFill>
                <a:latin typeface="Arial"/>
                <a:cs typeface="Arial"/>
              </a:rPr>
              <a:t>: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1F497D"/>
                </a:solidFill>
                <a:latin typeface="Arial"/>
                <a:cs typeface="Arial"/>
              </a:rPr>
              <a:t>Do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not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497D"/>
                </a:solidFill>
                <a:latin typeface="Arial"/>
                <a:cs typeface="Arial"/>
              </a:rPr>
              <a:t>routinely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prescribe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1F497D"/>
                </a:solidFill>
                <a:latin typeface="Arial"/>
                <a:cs typeface="Arial"/>
              </a:rPr>
              <a:t>acid</a:t>
            </a:r>
            <a:r>
              <a:rPr sz="1800" spc="-6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497D"/>
                </a:solidFill>
                <a:latin typeface="Arial"/>
                <a:cs typeface="Arial"/>
              </a:rPr>
              <a:t>blockers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spc="-95" dirty="0">
                <a:solidFill>
                  <a:srgbClr val="1F497D"/>
                </a:solidFill>
                <a:latin typeface="Arial"/>
                <a:cs typeface="Arial"/>
              </a:rPr>
              <a:t>and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motility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1F497D"/>
                </a:solidFill>
                <a:latin typeface="Arial"/>
                <a:cs typeface="Arial"/>
              </a:rPr>
              <a:t>agents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in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F497D"/>
                </a:solidFill>
                <a:latin typeface="Arial"/>
                <a:cs typeface="Arial"/>
              </a:rPr>
              <a:t>infants</a:t>
            </a:r>
            <a:r>
              <a:rPr sz="1800" spc="-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97D"/>
                </a:solidFill>
                <a:latin typeface="Arial"/>
                <a:cs typeface="Arial"/>
              </a:rPr>
              <a:t>with</a:t>
            </a:r>
            <a:r>
              <a:rPr sz="1800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497D"/>
                </a:solidFill>
                <a:latin typeface="Arial"/>
                <a:cs typeface="Arial"/>
              </a:rPr>
              <a:t>GER.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8271" y="145413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412" y="7076652"/>
            <a:ext cx="184658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i="1" spc="-10" dirty="0">
                <a:solidFill>
                  <a:srgbClr val="1A3C86"/>
                </a:solidFill>
                <a:latin typeface="Arial"/>
                <a:cs typeface="Arial"/>
              </a:rPr>
              <a:t>#Gastroesophageal</a:t>
            </a:r>
            <a:r>
              <a:rPr sz="1200" b="1" i="1" spc="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1A3C86"/>
                </a:solidFill>
                <a:latin typeface="Arial"/>
                <a:cs typeface="Arial"/>
              </a:rPr>
              <a:t>reflux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27" y="158113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9695" y="129538"/>
            <a:ext cx="10471785" cy="7292340"/>
            <a:chOff x="99695" y="129538"/>
            <a:chExt cx="10471785" cy="7292340"/>
          </a:xfrm>
        </p:grpSpPr>
        <p:sp>
          <p:nvSpPr>
            <p:cNvPr id="5" name="object 5"/>
            <p:cNvSpPr/>
            <p:nvPr/>
          </p:nvSpPr>
          <p:spPr>
            <a:xfrm>
              <a:off x="10552431" y="148588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45" y="7402325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370" y="5101131"/>
              <a:ext cx="393388" cy="360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2703" y="2267293"/>
              <a:ext cx="2309265" cy="23177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774" y="5058546"/>
              <a:ext cx="107776" cy="37355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85912" y="304292"/>
            <a:ext cx="8026400" cy="64338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651635" marR="5080" indent="-1146175">
              <a:lnSpc>
                <a:spcPct val="101000"/>
              </a:lnSpc>
              <a:spcBef>
                <a:spcPts val="85"/>
              </a:spcBef>
            </a:pPr>
            <a:r>
              <a:rPr spc="-150" dirty="0"/>
              <a:t>SHOULD A PARENT BE WORRIED ABOUT AN URINARY TRACT INFECTION WHEN THE CHILD HAS FEVER?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1731" y="1363776"/>
            <a:ext cx="8357234" cy="35902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15"/>
              </a:spcBef>
            </a:pPr>
            <a:r>
              <a:rPr sz="1400" b="1" u="sng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GOOD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4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</a:t>
            </a:r>
            <a:r>
              <a:rPr sz="1400" b="1" spc="-125" dirty="0">
                <a:latin typeface="Arial"/>
                <a:cs typeface="Arial"/>
              </a:rPr>
              <a:t>: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Cultures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aren't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always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reliable.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If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urinary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tract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infection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(UTI)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is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unlikely,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the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test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can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detect </a:t>
            </a:r>
            <a:r>
              <a:rPr sz="1400" b="1" spc="-100" dirty="0">
                <a:latin typeface="Arial"/>
                <a:cs typeface="Arial"/>
              </a:rPr>
              <a:t>bacterias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that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are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just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contamination.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This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means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your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child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might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get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unnecessary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antibiotics,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which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have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side </a:t>
            </a:r>
            <a:r>
              <a:rPr sz="1400" b="1" spc="-90" dirty="0">
                <a:latin typeface="Arial"/>
                <a:cs typeface="Arial"/>
              </a:rPr>
              <a:t>effects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but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no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benefits.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is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known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about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urinary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tract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infections:</a:t>
            </a:r>
            <a:endParaRPr sz="1400" dirty="0">
              <a:latin typeface="Arial"/>
              <a:cs typeface="Arial"/>
            </a:endParaRPr>
          </a:p>
          <a:p>
            <a:pPr marL="372745" marR="1994535" indent="-271145">
              <a:lnSpc>
                <a:spcPct val="104299"/>
              </a:lnSpc>
              <a:spcBef>
                <a:spcPts val="380"/>
              </a:spcBef>
              <a:buChar char="•"/>
              <a:tabLst>
                <a:tab pos="372745" algn="l"/>
              </a:tabLst>
            </a:pPr>
            <a:r>
              <a:rPr sz="1400" spc="-55" dirty="0">
                <a:latin typeface="Arial"/>
                <a:cs typeface="Arial"/>
              </a:rPr>
              <a:t>Urine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samples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pick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up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bacteria </a:t>
            </a:r>
            <a:r>
              <a:rPr sz="1400" spc="-40" dirty="0">
                <a:latin typeface="Arial"/>
                <a:cs typeface="Arial"/>
              </a:rPr>
              <a:t>during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collection,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often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labeled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false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positive samples.</a:t>
            </a:r>
            <a:endParaRPr sz="1400" dirty="0">
              <a:latin typeface="Arial"/>
              <a:cs typeface="Arial"/>
            </a:endParaRPr>
          </a:p>
          <a:p>
            <a:pPr marL="372745" marR="1800860" indent="-271145">
              <a:lnSpc>
                <a:spcPct val="104299"/>
              </a:lnSpc>
              <a:spcBef>
                <a:spcPts val="145"/>
              </a:spcBef>
              <a:buChar char="•"/>
              <a:tabLst>
                <a:tab pos="372745" algn="l"/>
              </a:tabLst>
            </a:pPr>
            <a:r>
              <a:rPr sz="1400" spc="-55" dirty="0">
                <a:latin typeface="Arial"/>
                <a:cs typeface="Arial"/>
              </a:rPr>
              <a:t>Healthy </a:t>
            </a:r>
            <a:r>
              <a:rPr sz="1400" spc="-40" dirty="0">
                <a:latin typeface="Arial"/>
                <a:cs typeface="Arial"/>
              </a:rPr>
              <a:t>children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have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small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amounts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bacteria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their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urine.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This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is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called </a:t>
            </a:r>
            <a:r>
              <a:rPr sz="1400" spc="-55" dirty="0">
                <a:latin typeface="Arial"/>
                <a:cs typeface="Arial"/>
              </a:rPr>
              <a:t>asymptomatic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bacteriuria,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which </a:t>
            </a:r>
            <a:r>
              <a:rPr sz="1400" spc="-40" dirty="0">
                <a:latin typeface="Arial"/>
                <a:cs typeface="Arial"/>
              </a:rPr>
              <a:t>doesn't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need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treatment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shows</a:t>
            </a:r>
            <a:r>
              <a:rPr sz="1400" spc="-45" dirty="0">
                <a:latin typeface="Arial"/>
                <a:cs typeface="Arial"/>
              </a:rPr>
              <a:t> positive </a:t>
            </a:r>
            <a:r>
              <a:rPr sz="1400" spc="-55" dirty="0">
                <a:latin typeface="Arial"/>
                <a:cs typeface="Arial"/>
              </a:rPr>
              <a:t>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tests.</a:t>
            </a:r>
            <a:endParaRPr sz="1400" dirty="0">
              <a:latin typeface="Arial"/>
              <a:cs typeface="Arial"/>
            </a:endParaRPr>
          </a:p>
          <a:p>
            <a:pPr marL="372745" marR="2050414" indent="-271145">
              <a:lnSpc>
                <a:spcPct val="102899"/>
              </a:lnSpc>
              <a:spcBef>
                <a:spcPts val="170"/>
              </a:spcBef>
              <a:buChar char="•"/>
              <a:tabLst>
                <a:tab pos="372745" algn="l"/>
              </a:tabLst>
            </a:pPr>
            <a:r>
              <a:rPr sz="1400" spc="-20" dirty="0">
                <a:latin typeface="Arial"/>
                <a:cs typeface="Arial"/>
              </a:rPr>
              <a:t>After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2</a:t>
            </a:r>
            <a:r>
              <a:rPr sz="1400" spc="-50" dirty="0">
                <a:latin typeface="Arial"/>
                <a:cs typeface="Arial"/>
              </a:rPr>
              <a:t> months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age,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fever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has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obvious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cause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(like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ear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infection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sore throat),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UTI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unlikely.</a:t>
            </a:r>
            <a:endParaRPr sz="1400" dirty="0">
              <a:latin typeface="Arial"/>
              <a:cs typeface="Arial"/>
            </a:endParaRPr>
          </a:p>
          <a:p>
            <a:pPr marL="372745" marR="1772285" indent="-271145">
              <a:lnSpc>
                <a:spcPct val="102899"/>
              </a:lnSpc>
              <a:spcBef>
                <a:spcPts val="190"/>
              </a:spcBef>
              <a:buChar char="•"/>
              <a:tabLst>
                <a:tab pos="372745" algn="l"/>
              </a:tabLst>
            </a:pPr>
            <a:r>
              <a:rPr sz="1400" spc="-100" dirty="0">
                <a:latin typeface="Arial"/>
                <a:cs typeface="Arial"/>
              </a:rPr>
              <a:t>Beside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risk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over-</a:t>
            </a:r>
            <a:r>
              <a:rPr sz="1400" spc="-30" dirty="0">
                <a:latin typeface="Arial"/>
                <a:cs typeface="Arial"/>
              </a:rPr>
              <a:t>treating,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urine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sampling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by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catheter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similar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may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painful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should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avoided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when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needed.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9618" y="5112354"/>
            <a:ext cx="4427220" cy="16719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191135" marR="5080" indent="-178435">
              <a:lnSpc>
                <a:spcPct val="102400"/>
              </a:lnSpc>
              <a:spcBef>
                <a:spcPts val="345"/>
              </a:spcBef>
              <a:buChar char="•"/>
              <a:tabLst>
                <a:tab pos="192405" algn="l"/>
              </a:tabLst>
            </a:pPr>
            <a:r>
              <a:rPr sz="1400" spc="-25" dirty="0">
                <a:latin typeface="Arial"/>
                <a:cs typeface="Arial"/>
              </a:rPr>
              <a:t>Inform</a:t>
            </a:r>
            <a:r>
              <a:rPr sz="1400" spc="-45" dirty="0">
                <a:latin typeface="Arial"/>
                <a:cs typeface="Arial"/>
              </a:rPr>
              <a:t> your </a:t>
            </a:r>
            <a:r>
              <a:rPr sz="1400" spc="-30" dirty="0">
                <a:latin typeface="Arial"/>
                <a:cs typeface="Arial"/>
              </a:rPr>
              <a:t>doctor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45" dirty="0">
                <a:latin typeface="Arial"/>
                <a:cs typeface="Arial"/>
              </a:rPr>
              <a:t> your </a:t>
            </a:r>
            <a:r>
              <a:rPr sz="1400" spc="-50" dirty="0">
                <a:latin typeface="Arial"/>
                <a:cs typeface="Arial"/>
              </a:rPr>
              <a:t>child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has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higher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risk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urinary 	tract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infections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such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as:</a:t>
            </a:r>
            <a:r>
              <a:rPr sz="1400" spc="-55" dirty="0">
                <a:latin typeface="Arial"/>
                <a:cs typeface="Arial"/>
              </a:rPr>
              <a:t> kidney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bladder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problems, 	</a:t>
            </a:r>
            <a:r>
              <a:rPr sz="1400" spc="-55" dirty="0">
                <a:latin typeface="Arial"/>
                <a:cs typeface="Arial"/>
              </a:rPr>
              <a:t>previous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UTIs,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treatments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health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issues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weaken 	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immune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system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other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relevant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medical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conditions.</a:t>
            </a:r>
            <a:endParaRPr sz="1400">
              <a:latin typeface="Arial"/>
              <a:cs typeface="Arial"/>
            </a:endParaRPr>
          </a:p>
          <a:p>
            <a:pPr marL="191135" marR="513080" indent="-178435">
              <a:lnSpc>
                <a:spcPct val="102899"/>
              </a:lnSpc>
              <a:spcBef>
                <a:spcPts val="165"/>
              </a:spcBef>
              <a:buChar char="•"/>
              <a:tabLst>
                <a:tab pos="192405" algn="l"/>
              </a:tabLst>
            </a:pPr>
            <a:r>
              <a:rPr sz="1400" spc="-65" dirty="0">
                <a:latin typeface="Arial"/>
                <a:cs typeface="Arial"/>
              </a:rPr>
              <a:t>Make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plan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doctor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what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do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your 	</a:t>
            </a:r>
            <a:r>
              <a:rPr sz="1400" spc="-50" dirty="0">
                <a:latin typeface="Arial"/>
                <a:cs typeface="Arial"/>
              </a:rPr>
              <a:t>child's</a:t>
            </a:r>
            <a:r>
              <a:rPr sz="1400" spc="-35" dirty="0">
                <a:latin typeface="Arial"/>
                <a:cs typeface="Arial"/>
              </a:rPr>
              <a:t> condition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worsens.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9088" y="5110988"/>
            <a:ext cx="3375025" cy="12160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b="1" spc="-20" dirty="0">
                <a:latin typeface="Arial"/>
                <a:cs typeface="Arial"/>
              </a:rPr>
              <a:t>BUT:</a:t>
            </a:r>
            <a:endParaRPr sz="1400">
              <a:latin typeface="Arial"/>
              <a:cs typeface="Arial"/>
            </a:endParaRPr>
          </a:p>
          <a:p>
            <a:pPr marL="240029" marR="5080" indent="-179705">
              <a:lnSpc>
                <a:spcPct val="1014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sz="1400" spc="-125" dirty="0">
                <a:latin typeface="Arial"/>
                <a:cs typeface="Arial"/>
              </a:rPr>
              <a:t>You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ask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about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risks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waiting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	</a:t>
            </a:r>
            <a:r>
              <a:rPr sz="1400" spc="-100" dirty="0">
                <a:latin typeface="Arial"/>
                <a:cs typeface="Arial"/>
              </a:rPr>
              <a:t>discuss</a:t>
            </a:r>
            <a:r>
              <a:rPr sz="1400" spc="-40" dirty="0">
                <a:latin typeface="Arial"/>
                <a:cs typeface="Arial"/>
              </a:rPr>
              <a:t> options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35" dirty="0">
                <a:latin typeface="Arial"/>
                <a:cs typeface="Arial"/>
              </a:rPr>
              <a:t> doctor.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They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will 	</a:t>
            </a:r>
            <a:r>
              <a:rPr sz="1400" spc="-45" dirty="0">
                <a:latin typeface="Arial"/>
                <a:cs typeface="Arial"/>
              </a:rPr>
              <a:t>help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you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weigh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pros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cons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based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on 	</a:t>
            </a:r>
            <a:r>
              <a:rPr sz="1400" spc="-40" dirty="0">
                <a:latin typeface="Arial"/>
                <a:cs typeface="Arial"/>
              </a:rPr>
              <a:t>your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child's </a:t>
            </a:r>
            <a:r>
              <a:rPr sz="1400" spc="-10" dirty="0">
                <a:latin typeface="Arial"/>
                <a:cs typeface="Arial"/>
              </a:rPr>
              <a:t>situation.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0649" y="126364"/>
            <a:ext cx="10431780" cy="7159625"/>
            <a:chOff x="120649" y="126364"/>
            <a:chExt cx="10431780" cy="715962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0263" y="1056694"/>
              <a:ext cx="8415438" cy="660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863" y="350521"/>
              <a:ext cx="996949" cy="8013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3271" y="357503"/>
              <a:ext cx="755650" cy="78803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0649" y="145413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197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49763" y="6443340"/>
              <a:ext cx="837565" cy="8375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64146" y="6945494"/>
              <a:ext cx="1687829" cy="31673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9411" y="6900282"/>
              <a:ext cx="4423410" cy="385445"/>
            </a:xfrm>
            <a:custGeom>
              <a:avLst/>
              <a:gdLst/>
              <a:ahLst/>
              <a:cxnLst/>
              <a:rect l="l" t="t" r="r" b="b"/>
              <a:pathLst>
                <a:path w="4423410" h="385445">
                  <a:moveTo>
                    <a:pt x="4423410" y="0"/>
                  </a:moveTo>
                  <a:lnTo>
                    <a:pt x="0" y="0"/>
                  </a:lnTo>
                  <a:lnTo>
                    <a:pt x="0" y="385445"/>
                  </a:lnTo>
                  <a:lnTo>
                    <a:pt x="4423410" y="385445"/>
                  </a:lnTo>
                  <a:lnTo>
                    <a:pt x="442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5401" y="6994652"/>
            <a:ext cx="10166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85" dirty="0">
                <a:solidFill>
                  <a:srgbClr val="193C85"/>
                </a:solidFill>
                <a:latin typeface="Arial"/>
                <a:cs typeface="Arial"/>
              </a:rPr>
              <a:t>#Urine</a:t>
            </a:r>
            <a:r>
              <a:rPr sz="1300" b="1" i="1" spc="-4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90" dirty="0">
                <a:solidFill>
                  <a:srgbClr val="193C85"/>
                </a:solidFill>
                <a:latin typeface="Arial"/>
                <a:cs typeface="Arial"/>
              </a:rPr>
              <a:t>Culture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2619" y="346964"/>
            <a:ext cx="233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45" dirty="0">
                <a:solidFill>
                  <a:srgbClr val="193C85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31" y="575564"/>
            <a:ext cx="9049385" cy="233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9140"/>
              </a:lnSpc>
              <a:spcBef>
                <a:spcPts val="100"/>
              </a:spcBef>
            </a:pPr>
            <a:r>
              <a:rPr sz="7500" b="1" spc="-655" dirty="0">
                <a:solidFill>
                  <a:srgbClr val="193C85"/>
                </a:solidFill>
                <a:latin typeface="Arial"/>
                <a:cs typeface="Arial"/>
              </a:rPr>
              <a:t>Do</a:t>
            </a:r>
            <a:r>
              <a:rPr sz="7500" b="1" spc="-39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360" dirty="0">
                <a:solidFill>
                  <a:srgbClr val="193C85"/>
                </a:solidFill>
                <a:latin typeface="Arial"/>
                <a:cs typeface="Arial"/>
              </a:rPr>
              <a:t>not</a:t>
            </a:r>
            <a:r>
              <a:rPr sz="7500" b="1" spc="-3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409" dirty="0">
                <a:solidFill>
                  <a:srgbClr val="193C85"/>
                </a:solidFill>
                <a:latin typeface="Arial"/>
                <a:cs typeface="Arial"/>
              </a:rPr>
              <a:t>routinely </a:t>
            </a:r>
            <a:r>
              <a:rPr sz="7500" b="1" spc="-560" dirty="0">
                <a:solidFill>
                  <a:srgbClr val="193C85"/>
                </a:solidFill>
                <a:latin typeface="Arial"/>
                <a:cs typeface="Arial"/>
              </a:rPr>
              <a:t>prescribe</a:t>
            </a:r>
            <a:r>
              <a:rPr sz="7500" b="1" spc="-3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585" dirty="0">
                <a:solidFill>
                  <a:srgbClr val="193C85"/>
                </a:solidFill>
                <a:latin typeface="Arial"/>
                <a:cs typeface="Arial"/>
              </a:rPr>
              <a:t>acid</a:t>
            </a:r>
            <a:r>
              <a:rPr sz="7500" b="1" spc="-36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640" dirty="0">
                <a:solidFill>
                  <a:srgbClr val="193C85"/>
                </a:solidFill>
                <a:latin typeface="Arial"/>
                <a:cs typeface="Arial"/>
              </a:rPr>
              <a:t>blockers</a:t>
            </a:r>
            <a:endParaRPr sz="7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731" y="2901188"/>
            <a:ext cx="8631555" cy="31953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9140"/>
              </a:lnSpc>
              <a:spcBef>
                <a:spcPts val="300"/>
              </a:spcBef>
            </a:pPr>
            <a:r>
              <a:rPr sz="7500" b="1" spc="-545" dirty="0">
                <a:solidFill>
                  <a:srgbClr val="193C85"/>
                </a:solidFill>
                <a:latin typeface="Arial"/>
                <a:cs typeface="Arial"/>
              </a:rPr>
              <a:t>and</a:t>
            </a:r>
            <a:r>
              <a:rPr sz="7500" b="1" spc="-38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310" dirty="0">
                <a:solidFill>
                  <a:srgbClr val="193C85"/>
                </a:solidFill>
                <a:latin typeface="Arial"/>
                <a:cs typeface="Arial"/>
              </a:rPr>
              <a:t>motility</a:t>
            </a:r>
            <a:r>
              <a:rPr sz="7500" b="1" spc="-38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625" dirty="0">
                <a:solidFill>
                  <a:srgbClr val="193C85"/>
                </a:solidFill>
                <a:latin typeface="Arial"/>
                <a:cs typeface="Arial"/>
              </a:rPr>
              <a:t>agents</a:t>
            </a:r>
            <a:r>
              <a:rPr sz="7500" b="1" spc="-38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440" dirty="0">
                <a:solidFill>
                  <a:srgbClr val="193C85"/>
                </a:solidFill>
                <a:latin typeface="Arial"/>
                <a:cs typeface="Arial"/>
              </a:rPr>
              <a:t>in </a:t>
            </a:r>
            <a:r>
              <a:rPr sz="7500" b="1" spc="-465" dirty="0">
                <a:solidFill>
                  <a:srgbClr val="193C85"/>
                </a:solidFill>
                <a:latin typeface="Arial"/>
                <a:cs typeface="Arial"/>
              </a:rPr>
              <a:t>infants</a:t>
            </a:r>
            <a:r>
              <a:rPr sz="7500" b="1" spc="-37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270" dirty="0">
                <a:solidFill>
                  <a:srgbClr val="193C85"/>
                </a:solidFill>
                <a:latin typeface="Arial"/>
                <a:cs typeface="Arial"/>
              </a:rPr>
              <a:t>with</a:t>
            </a:r>
            <a:r>
              <a:rPr sz="7500" b="1" spc="-37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500" b="1" spc="-1230" dirty="0">
                <a:solidFill>
                  <a:srgbClr val="193C85"/>
                </a:solidFill>
                <a:latin typeface="Arial"/>
                <a:cs typeface="Arial"/>
              </a:rPr>
              <a:t>GER</a:t>
            </a:r>
            <a:endParaRPr sz="7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15"/>
              </a:spcBef>
            </a:pPr>
            <a:r>
              <a:rPr sz="1300" b="1" i="1" spc="-110" dirty="0">
                <a:solidFill>
                  <a:srgbClr val="193C85"/>
                </a:solidFill>
                <a:latin typeface="Arial"/>
                <a:cs typeface="Arial"/>
              </a:rPr>
              <a:t>#Gastroesophageal</a:t>
            </a:r>
            <a:r>
              <a:rPr sz="1300" b="1" i="1" spc="7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93C85"/>
                </a:solidFill>
                <a:latin typeface="Arial"/>
                <a:cs typeface="Arial"/>
              </a:rPr>
              <a:t>reflux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1" y="136525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412" y="7076652"/>
            <a:ext cx="184658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i="1" spc="-10" dirty="0">
                <a:solidFill>
                  <a:srgbClr val="1A3C86"/>
                </a:solidFill>
                <a:latin typeface="Arial"/>
                <a:cs typeface="Arial"/>
              </a:rPr>
              <a:t>#Gastroesophageal</a:t>
            </a:r>
            <a:r>
              <a:rPr sz="1200" b="1" i="1" spc="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1A3C86"/>
                </a:solidFill>
                <a:latin typeface="Arial"/>
                <a:cs typeface="Arial"/>
              </a:rPr>
              <a:t>reflux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27" y="158113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9695" y="129538"/>
            <a:ext cx="10471785" cy="7292340"/>
            <a:chOff x="99695" y="129538"/>
            <a:chExt cx="10471785" cy="7292340"/>
          </a:xfrm>
        </p:grpSpPr>
        <p:sp>
          <p:nvSpPr>
            <p:cNvPr id="5" name="object 5"/>
            <p:cNvSpPr/>
            <p:nvPr/>
          </p:nvSpPr>
          <p:spPr>
            <a:xfrm>
              <a:off x="10552431" y="148588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45" y="7402325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370" y="4227350"/>
              <a:ext cx="393388" cy="360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067" y="4226117"/>
              <a:ext cx="391745" cy="3364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3466" y="4250172"/>
              <a:ext cx="107776" cy="3735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4639" y="1894505"/>
              <a:ext cx="1871531" cy="227592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34818" y="365868"/>
            <a:ext cx="6963877" cy="6465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735965" marR="5080" indent="-723900">
              <a:lnSpc>
                <a:spcPct val="101899"/>
              </a:lnSpc>
              <a:spcBef>
                <a:spcPts val="65"/>
              </a:spcBef>
            </a:pPr>
            <a:r>
              <a:rPr lang="it-IT" spc="-150" dirty="0"/>
              <a:t>        </a:t>
            </a:r>
            <a:r>
              <a:rPr spc="-150" dirty="0"/>
              <a:t>WHAT SHOULD A PARENT DO WHEN AN INFANT</a:t>
            </a:r>
            <a:br>
              <a:rPr lang="it-IT" spc="-150" dirty="0"/>
            </a:br>
            <a:r>
              <a:rPr spc="-150" dirty="0"/>
              <a:t>HAS GASTROESOPHAGEAL REFLUX (GER)?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u="sng" spc="-175" dirty="0">
                <a:uFill>
                  <a:solidFill>
                    <a:srgbClr val="000000"/>
                  </a:solidFill>
                </a:uFill>
              </a:rPr>
              <a:t>GOOD</a:t>
            </a:r>
            <a:r>
              <a:rPr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65" dirty="0">
                <a:uFill>
                  <a:solidFill>
                    <a:srgbClr val="000000"/>
                  </a:solidFill>
                </a:uFill>
              </a:rPr>
              <a:t>TO</a:t>
            </a:r>
            <a:r>
              <a:rPr u="sng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25" dirty="0">
                <a:uFill>
                  <a:solidFill>
                    <a:srgbClr val="000000"/>
                  </a:solidFill>
                </a:uFill>
              </a:rPr>
              <a:t>KNOW</a:t>
            </a:r>
            <a:r>
              <a:rPr spc="-125" dirty="0"/>
              <a:t>:</a:t>
            </a:r>
            <a:r>
              <a:rPr spc="-50" dirty="0"/>
              <a:t> </a:t>
            </a:r>
            <a:r>
              <a:rPr spc="-100" dirty="0"/>
              <a:t>Spitting</a:t>
            </a:r>
            <a:r>
              <a:rPr spc="-50" dirty="0"/>
              <a:t> </a:t>
            </a:r>
            <a:r>
              <a:rPr spc="-120" dirty="0"/>
              <a:t>up</a:t>
            </a:r>
            <a:r>
              <a:rPr spc="-50" dirty="0"/>
              <a:t> </a:t>
            </a:r>
            <a:r>
              <a:rPr spc="-90" dirty="0"/>
              <a:t>or</a:t>
            </a:r>
            <a:r>
              <a:rPr spc="-50" dirty="0"/>
              <a:t> </a:t>
            </a:r>
            <a:r>
              <a:rPr spc="-95" dirty="0"/>
              <a:t>vomiting</a:t>
            </a:r>
            <a:r>
              <a:rPr spc="-50" dirty="0"/>
              <a:t> </a:t>
            </a:r>
            <a:r>
              <a:rPr spc="-70" dirty="0"/>
              <a:t>of</a:t>
            </a:r>
            <a:r>
              <a:rPr spc="-50" dirty="0"/>
              <a:t> </a:t>
            </a:r>
            <a:r>
              <a:rPr spc="-90" dirty="0"/>
              <a:t>milk</a:t>
            </a:r>
            <a:r>
              <a:rPr spc="-50" dirty="0"/>
              <a:t> after </a:t>
            </a:r>
            <a:r>
              <a:rPr spc="-105" dirty="0"/>
              <a:t>feeds</a:t>
            </a:r>
            <a:r>
              <a:rPr spc="-50" dirty="0"/>
              <a:t> </a:t>
            </a:r>
            <a:r>
              <a:rPr spc="-145" dirty="0"/>
              <a:t>is</a:t>
            </a:r>
            <a:r>
              <a:rPr spc="-50" dirty="0"/>
              <a:t> </a:t>
            </a:r>
            <a:r>
              <a:rPr spc="-95" dirty="0"/>
              <a:t>very</a:t>
            </a:r>
            <a:r>
              <a:rPr spc="-50" dirty="0"/>
              <a:t> </a:t>
            </a:r>
            <a:r>
              <a:rPr spc="-130" dirty="0"/>
              <a:t>common</a:t>
            </a:r>
            <a:r>
              <a:rPr spc="-50" dirty="0"/>
              <a:t> </a:t>
            </a:r>
            <a:r>
              <a:rPr spc="-85" dirty="0"/>
              <a:t>in</a:t>
            </a:r>
            <a:r>
              <a:rPr spc="-50" dirty="0"/>
              <a:t> </a:t>
            </a:r>
            <a:r>
              <a:rPr spc="-95" dirty="0"/>
              <a:t>infancy,</a:t>
            </a:r>
            <a:r>
              <a:rPr spc="-50" dirty="0"/>
              <a:t> </a:t>
            </a:r>
            <a:r>
              <a:rPr spc="-105" dirty="0"/>
              <a:t>and</a:t>
            </a:r>
            <a:r>
              <a:rPr spc="-50" dirty="0"/>
              <a:t> </a:t>
            </a:r>
            <a:r>
              <a:rPr spc="-110" dirty="0"/>
              <a:t>usually</a:t>
            </a:r>
            <a:r>
              <a:rPr spc="-50" dirty="0"/>
              <a:t> </a:t>
            </a:r>
            <a:r>
              <a:rPr spc="-65" dirty="0"/>
              <a:t>not</a:t>
            </a:r>
            <a:r>
              <a:rPr spc="-50" dirty="0"/>
              <a:t> </a:t>
            </a:r>
            <a:r>
              <a:rPr spc="-114" dirty="0"/>
              <a:t>any</a:t>
            </a:r>
            <a:r>
              <a:rPr spc="-50" dirty="0"/>
              <a:t> </a:t>
            </a:r>
            <a:r>
              <a:rPr spc="-114" dirty="0"/>
              <a:t>reason</a:t>
            </a:r>
            <a:r>
              <a:rPr spc="-50" dirty="0"/>
              <a:t> </a:t>
            </a:r>
            <a:r>
              <a:rPr spc="-70" dirty="0"/>
              <a:t>for</a:t>
            </a:r>
            <a:r>
              <a:rPr spc="-50" dirty="0"/>
              <a:t> </a:t>
            </a:r>
            <a:r>
              <a:rPr spc="-20" dirty="0"/>
              <a:t>concern.</a:t>
            </a:r>
          </a:p>
          <a:p>
            <a:pPr marL="12700" marR="1176655">
              <a:lnSpc>
                <a:spcPct val="117100"/>
              </a:lnSpc>
            </a:pPr>
            <a:r>
              <a:rPr spc="-90" dirty="0"/>
              <a:t>Medications</a:t>
            </a:r>
            <a:r>
              <a:rPr spc="-40" dirty="0"/>
              <a:t> </a:t>
            </a:r>
            <a:r>
              <a:rPr spc="-70" dirty="0"/>
              <a:t>for</a:t>
            </a:r>
            <a:r>
              <a:rPr spc="-35" dirty="0"/>
              <a:t> </a:t>
            </a:r>
            <a:r>
              <a:rPr spc="-120" dirty="0"/>
              <a:t>gastroesophageal</a:t>
            </a:r>
            <a:r>
              <a:rPr spc="-40" dirty="0"/>
              <a:t> </a:t>
            </a:r>
            <a:r>
              <a:rPr spc="-80" dirty="0"/>
              <a:t>reflux</a:t>
            </a:r>
            <a:r>
              <a:rPr spc="-30" dirty="0"/>
              <a:t> </a:t>
            </a:r>
            <a:r>
              <a:rPr spc="-90" dirty="0"/>
              <a:t>work</a:t>
            </a:r>
            <a:r>
              <a:rPr spc="-30" dirty="0"/>
              <a:t> </a:t>
            </a:r>
            <a:r>
              <a:rPr spc="-50" dirty="0"/>
              <a:t>to</a:t>
            </a:r>
            <a:r>
              <a:rPr spc="-30" dirty="0"/>
              <a:t> </a:t>
            </a:r>
            <a:r>
              <a:rPr spc="-120" dirty="0"/>
              <a:t>decrease</a:t>
            </a:r>
            <a:r>
              <a:rPr spc="-35" dirty="0"/>
              <a:t> </a:t>
            </a:r>
            <a:r>
              <a:rPr spc="-65" dirty="0"/>
              <a:t>the</a:t>
            </a:r>
            <a:r>
              <a:rPr spc="-30" dirty="0"/>
              <a:t> </a:t>
            </a:r>
            <a:r>
              <a:rPr spc="-120" dirty="0"/>
              <a:t>acid</a:t>
            </a:r>
            <a:r>
              <a:rPr spc="-30" dirty="0"/>
              <a:t> </a:t>
            </a:r>
            <a:r>
              <a:rPr spc="-85" dirty="0"/>
              <a:t>in</a:t>
            </a:r>
            <a:r>
              <a:rPr spc="-30" dirty="0"/>
              <a:t> </a:t>
            </a:r>
            <a:r>
              <a:rPr spc="-105" dirty="0"/>
              <a:t>babies’</a:t>
            </a:r>
            <a:r>
              <a:rPr spc="-40" dirty="0"/>
              <a:t> </a:t>
            </a:r>
            <a:r>
              <a:rPr spc="-125" dirty="0"/>
              <a:t>stomachs,</a:t>
            </a:r>
            <a:r>
              <a:rPr spc="-35" dirty="0"/>
              <a:t> </a:t>
            </a:r>
            <a:r>
              <a:rPr spc="-75" dirty="0"/>
              <a:t>but</a:t>
            </a:r>
            <a:r>
              <a:rPr spc="-30" dirty="0"/>
              <a:t> </a:t>
            </a:r>
            <a:r>
              <a:rPr spc="-65" dirty="0"/>
              <a:t>the</a:t>
            </a:r>
            <a:r>
              <a:rPr spc="-30" dirty="0"/>
              <a:t> </a:t>
            </a:r>
            <a:r>
              <a:rPr spc="-105" dirty="0"/>
              <a:t>medications</a:t>
            </a:r>
            <a:r>
              <a:rPr spc="-40" dirty="0"/>
              <a:t> </a:t>
            </a:r>
            <a:r>
              <a:rPr spc="-25" dirty="0"/>
              <a:t>do </a:t>
            </a:r>
            <a:r>
              <a:rPr spc="-65" dirty="0"/>
              <a:t>not</a:t>
            </a:r>
            <a:r>
              <a:rPr spc="-50" dirty="0"/>
              <a:t> </a:t>
            </a:r>
            <a:r>
              <a:rPr spc="-65" dirty="0"/>
              <a:t>affect</a:t>
            </a:r>
            <a:r>
              <a:rPr spc="-50" dirty="0"/>
              <a:t> </a:t>
            </a:r>
            <a:r>
              <a:rPr spc="-60" dirty="0"/>
              <a:t>the</a:t>
            </a:r>
            <a:r>
              <a:rPr spc="-45" dirty="0"/>
              <a:t> </a:t>
            </a:r>
            <a:r>
              <a:rPr spc="-145" dirty="0"/>
              <a:t>fussiness</a:t>
            </a:r>
            <a:r>
              <a:rPr spc="-50" dirty="0"/>
              <a:t> </a:t>
            </a:r>
            <a:r>
              <a:rPr spc="-90" dirty="0"/>
              <a:t>or</a:t>
            </a:r>
            <a:r>
              <a:rPr spc="-50" dirty="0"/>
              <a:t> </a:t>
            </a:r>
            <a:r>
              <a:rPr spc="-90" dirty="0"/>
              <a:t>spitting</a:t>
            </a:r>
            <a:r>
              <a:rPr spc="-45" dirty="0"/>
              <a:t> </a:t>
            </a:r>
            <a:r>
              <a:rPr spc="-85" dirty="0"/>
              <a:t>up.</a:t>
            </a:r>
            <a:r>
              <a:rPr spc="-50" dirty="0"/>
              <a:t> </a:t>
            </a:r>
            <a:r>
              <a:rPr spc="-90" dirty="0"/>
              <a:t>Medications</a:t>
            </a:r>
            <a:r>
              <a:rPr spc="-45" dirty="0"/>
              <a:t> </a:t>
            </a:r>
            <a:r>
              <a:rPr spc="-120" dirty="0"/>
              <a:t>may</a:t>
            </a:r>
            <a:r>
              <a:rPr spc="-50" dirty="0"/>
              <a:t> </a:t>
            </a:r>
            <a:r>
              <a:rPr spc="-105" dirty="0"/>
              <a:t>have</a:t>
            </a:r>
            <a:r>
              <a:rPr spc="-50" dirty="0"/>
              <a:t> </a:t>
            </a:r>
            <a:r>
              <a:rPr spc="-114" dirty="0"/>
              <a:t>side</a:t>
            </a:r>
            <a:r>
              <a:rPr spc="-45" dirty="0"/>
              <a:t> </a:t>
            </a:r>
            <a:r>
              <a:rPr spc="-85" dirty="0"/>
              <a:t>effects,</a:t>
            </a:r>
            <a:r>
              <a:rPr spc="-50" dirty="0"/>
              <a:t> </a:t>
            </a:r>
            <a:r>
              <a:rPr spc="-170" dirty="0"/>
              <a:t>such</a:t>
            </a:r>
            <a:r>
              <a:rPr spc="-45" dirty="0"/>
              <a:t> </a:t>
            </a:r>
            <a:r>
              <a:rPr spc="-155" dirty="0"/>
              <a:t>as</a:t>
            </a:r>
            <a:r>
              <a:rPr spc="-50" dirty="0"/>
              <a:t> </a:t>
            </a:r>
            <a:r>
              <a:rPr spc="-120" dirty="0"/>
              <a:t>chest</a:t>
            </a:r>
            <a:r>
              <a:rPr spc="-50" dirty="0"/>
              <a:t> </a:t>
            </a:r>
            <a:r>
              <a:rPr spc="-95" dirty="0"/>
              <a:t>infections</a:t>
            </a:r>
            <a:r>
              <a:rPr spc="-45" dirty="0"/>
              <a:t> </a:t>
            </a:r>
            <a:r>
              <a:rPr spc="-25" dirty="0"/>
              <a:t>and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pc="-110" dirty="0"/>
              <a:t>reduced</a:t>
            </a:r>
            <a:r>
              <a:rPr spc="-50" dirty="0"/>
              <a:t> </a:t>
            </a:r>
            <a:r>
              <a:rPr spc="-80" dirty="0"/>
              <a:t>uptake</a:t>
            </a:r>
            <a:r>
              <a:rPr spc="-50" dirty="0"/>
              <a:t> </a:t>
            </a:r>
            <a:r>
              <a:rPr spc="-75" dirty="0"/>
              <a:t>of</a:t>
            </a:r>
            <a:r>
              <a:rPr spc="-50" dirty="0"/>
              <a:t> </a:t>
            </a:r>
            <a:r>
              <a:rPr spc="-70" dirty="0"/>
              <a:t>important</a:t>
            </a:r>
            <a:r>
              <a:rPr spc="-45" dirty="0"/>
              <a:t> </a:t>
            </a:r>
            <a:r>
              <a:rPr spc="-75" dirty="0"/>
              <a:t>nutrients,</a:t>
            </a:r>
            <a:r>
              <a:rPr spc="-50" dirty="0"/>
              <a:t> </a:t>
            </a:r>
            <a:r>
              <a:rPr spc="-170" dirty="0"/>
              <a:t>so</a:t>
            </a:r>
            <a:r>
              <a:rPr spc="-50" dirty="0"/>
              <a:t> </a:t>
            </a:r>
            <a:r>
              <a:rPr spc="-80" dirty="0"/>
              <a:t>it’s</a:t>
            </a:r>
            <a:r>
              <a:rPr spc="-45" dirty="0"/>
              <a:t> </a:t>
            </a:r>
            <a:r>
              <a:rPr spc="-100" dirty="0"/>
              <a:t>best</a:t>
            </a:r>
            <a:r>
              <a:rPr spc="-50" dirty="0"/>
              <a:t> to </a:t>
            </a:r>
            <a:r>
              <a:rPr spc="-95" dirty="0"/>
              <a:t>avoid</a:t>
            </a:r>
            <a:r>
              <a:rPr spc="-45" dirty="0"/>
              <a:t> </a:t>
            </a:r>
            <a:r>
              <a:rPr spc="-95" dirty="0"/>
              <a:t>taking</a:t>
            </a:r>
            <a:r>
              <a:rPr spc="-50" dirty="0"/>
              <a:t> </a:t>
            </a:r>
            <a:r>
              <a:rPr spc="-80" dirty="0"/>
              <a:t>them</a:t>
            </a:r>
            <a:r>
              <a:rPr spc="-50" dirty="0"/>
              <a:t> </a:t>
            </a:r>
            <a:r>
              <a:rPr spc="-135" dirty="0"/>
              <a:t>unless</a:t>
            </a:r>
            <a:r>
              <a:rPr spc="-45" dirty="0"/>
              <a:t> </a:t>
            </a:r>
            <a:r>
              <a:rPr spc="-10" dirty="0"/>
              <a:t>necessary.</a:t>
            </a: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pc="-1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40" dirty="0"/>
              <a:t>What </a:t>
            </a:r>
            <a:r>
              <a:rPr spc="-125" dirty="0"/>
              <a:t>is</a:t>
            </a:r>
            <a:r>
              <a:rPr spc="-35" dirty="0"/>
              <a:t> </a:t>
            </a:r>
            <a:r>
              <a:rPr spc="-75" dirty="0"/>
              <a:t>known</a:t>
            </a:r>
            <a:r>
              <a:rPr spc="-35" dirty="0"/>
              <a:t> </a:t>
            </a:r>
            <a:r>
              <a:rPr spc="-55" dirty="0"/>
              <a:t>about</a:t>
            </a:r>
            <a:r>
              <a:rPr spc="-35" dirty="0"/>
              <a:t> </a:t>
            </a:r>
            <a:r>
              <a:rPr spc="-20" dirty="0"/>
              <a:t>GER:</a:t>
            </a:r>
          </a:p>
          <a:p>
            <a:pPr marL="372110" indent="-270510">
              <a:lnSpc>
                <a:spcPct val="100000"/>
              </a:lnSpc>
              <a:spcBef>
                <a:spcPts val="765"/>
              </a:spcBef>
              <a:buChar char="•"/>
              <a:tabLst>
                <a:tab pos="372110" algn="l"/>
              </a:tabLst>
            </a:pPr>
            <a:r>
              <a:rPr b="0" spc="-45" dirty="0">
                <a:latin typeface="Arial"/>
                <a:cs typeface="Arial"/>
              </a:rPr>
              <a:t>In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40" dirty="0">
                <a:latin typeface="Arial"/>
                <a:cs typeface="Arial"/>
              </a:rPr>
              <a:t>infants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the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valve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45" dirty="0">
                <a:latin typeface="Arial"/>
                <a:cs typeface="Arial"/>
              </a:rPr>
              <a:t>between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the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95" dirty="0">
                <a:latin typeface="Arial"/>
                <a:cs typeface="Arial"/>
              </a:rPr>
              <a:t>esophagus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and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the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stomach </a:t>
            </a:r>
            <a:r>
              <a:rPr b="0" spc="-85" dirty="0">
                <a:latin typeface="Arial"/>
                <a:cs typeface="Arial"/>
              </a:rPr>
              <a:t>is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immature.</a:t>
            </a:r>
          </a:p>
          <a:p>
            <a:pPr marL="372745" marR="2353945" indent="-271145">
              <a:lnSpc>
                <a:spcPct val="102899"/>
              </a:lnSpc>
              <a:spcBef>
                <a:spcPts val="190"/>
              </a:spcBef>
              <a:buChar char="•"/>
              <a:tabLst>
                <a:tab pos="372745" algn="l"/>
              </a:tabLst>
            </a:pPr>
            <a:r>
              <a:rPr b="0" spc="-105" dirty="0">
                <a:latin typeface="Arial"/>
                <a:cs typeface="Arial"/>
              </a:rPr>
              <a:t>The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muscular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valve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will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strengthen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140" dirty="0">
                <a:latin typeface="Arial"/>
                <a:cs typeface="Arial"/>
              </a:rPr>
              <a:t>as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80" dirty="0">
                <a:latin typeface="Arial"/>
                <a:cs typeface="Arial"/>
              </a:rPr>
              <a:t>babies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45" dirty="0">
                <a:latin typeface="Arial"/>
                <a:cs typeface="Arial"/>
              </a:rPr>
              <a:t>grow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and</a:t>
            </a:r>
            <a:r>
              <a:rPr b="0" spc="-55" dirty="0">
                <a:latin typeface="Arial"/>
                <a:cs typeface="Arial"/>
              </a:rPr>
              <a:t> develop,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the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baby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will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be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increasingly </a:t>
            </a:r>
            <a:r>
              <a:rPr b="0" spc="-30" dirty="0">
                <a:latin typeface="Arial"/>
                <a:cs typeface="Arial"/>
              </a:rPr>
              <a:t>upright,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and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the</a:t>
            </a:r>
            <a:r>
              <a:rPr b="0" spc="-35" dirty="0">
                <a:latin typeface="Arial"/>
                <a:cs typeface="Arial"/>
              </a:rPr>
              <a:t> regurgitation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will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subside.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1902" y="3910076"/>
            <a:ext cx="3140075" cy="2898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child:</a:t>
            </a:r>
            <a:endParaRPr sz="140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1295"/>
              </a:spcBef>
            </a:pP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645160" marR="5080" indent="-179705">
              <a:lnSpc>
                <a:spcPct val="102099"/>
              </a:lnSpc>
              <a:spcBef>
                <a:spcPts val="370"/>
              </a:spcBef>
              <a:buChar char="•"/>
              <a:tabLst>
                <a:tab pos="645160" algn="l"/>
              </a:tabLst>
            </a:pPr>
            <a:r>
              <a:rPr sz="1400" dirty="0">
                <a:latin typeface="Arial"/>
                <a:cs typeface="Arial"/>
              </a:rPr>
              <a:t>If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baby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growing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well,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make </a:t>
            </a:r>
            <a:r>
              <a:rPr sz="1400" spc="-70" dirty="0">
                <a:latin typeface="Arial"/>
                <a:cs typeface="Arial"/>
              </a:rPr>
              <a:t>sure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avoid</a:t>
            </a:r>
            <a:r>
              <a:rPr sz="1400" spc="-50" dirty="0">
                <a:latin typeface="Arial"/>
                <a:cs typeface="Arial"/>
              </a:rPr>
              <a:t> overfeeding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because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excess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milk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will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come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out.</a:t>
            </a:r>
            <a:endParaRPr sz="1400">
              <a:latin typeface="Arial"/>
              <a:cs typeface="Arial"/>
            </a:endParaRPr>
          </a:p>
          <a:p>
            <a:pPr marL="645160" marR="112395" indent="-179705">
              <a:lnSpc>
                <a:spcPct val="102099"/>
              </a:lnSpc>
              <a:spcBef>
                <a:spcPts val="204"/>
              </a:spcBef>
              <a:buChar char="•"/>
              <a:tabLst>
                <a:tab pos="645160" algn="l"/>
              </a:tabLst>
            </a:pPr>
            <a:r>
              <a:rPr sz="1400" spc="-100" dirty="0">
                <a:latin typeface="Arial"/>
                <a:cs typeface="Arial"/>
              </a:rPr>
              <a:t>Ensure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swallowed</a:t>
            </a:r>
            <a:r>
              <a:rPr sz="1400" spc="-40" dirty="0">
                <a:latin typeface="Arial"/>
                <a:cs typeface="Arial"/>
              </a:rPr>
              <a:t> air </a:t>
            </a:r>
            <a:r>
              <a:rPr sz="1400" spc="-25" dirty="0">
                <a:latin typeface="Arial"/>
                <a:cs typeface="Arial"/>
              </a:rPr>
              <a:t>during </a:t>
            </a:r>
            <a:r>
              <a:rPr sz="1400" spc="-70" dirty="0">
                <a:latin typeface="Arial"/>
                <a:cs typeface="Arial"/>
              </a:rPr>
              <a:t>feeds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allowed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come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</a:t>
            </a:r>
            <a:r>
              <a:rPr sz="1400" spc="-50" dirty="0">
                <a:latin typeface="Arial"/>
                <a:cs typeface="Arial"/>
              </a:rPr>
              <a:t> – </a:t>
            </a:r>
            <a:r>
              <a:rPr sz="1400" spc="-10" dirty="0">
                <a:latin typeface="Arial"/>
                <a:cs typeface="Arial"/>
              </a:rPr>
              <a:t>burping.</a:t>
            </a:r>
            <a:endParaRPr sz="1400">
              <a:latin typeface="Arial"/>
              <a:cs typeface="Arial"/>
            </a:endParaRPr>
          </a:p>
          <a:p>
            <a:pPr marL="645160" marR="76200" indent="-179705" algn="just">
              <a:lnSpc>
                <a:spcPct val="101899"/>
              </a:lnSpc>
              <a:spcBef>
                <a:spcPts val="210"/>
              </a:spcBef>
              <a:buChar char="•"/>
              <a:tabLst>
                <a:tab pos="645160" algn="l"/>
              </a:tabLst>
            </a:pPr>
            <a:r>
              <a:rPr sz="1400" spc="-55" dirty="0">
                <a:latin typeface="Arial"/>
                <a:cs typeface="Arial"/>
              </a:rPr>
              <a:t>In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rare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cases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feed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thickeners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may </a:t>
            </a:r>
            <a:r>
              <a:rPr sz="1400" spc="-70" dirty="0">
                <a:latin typeface="Arial"/>
                <a:cs typeface="Arial"/>
              </a:rPr>
              <a:t>reduce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frequency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spitting. </a:t>
            </a:r>
            <a:r>
              <a:rPr sz="1400" spc="-170" dirty="0">
                <a:latin typeface="Arial"/>
                <a:cs typeface="Arial"/>
              </a:rPr>
              <a:t>Ask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pediatrician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child </a:t>
            </a:r>
            <a:r>
              <a:rPr sz="1400" spc="-30" dirty="0">
                <a:latin typeface="Arial"/>
                <a:cs typeface="Arial"/>
              </a:rPr>
              <a:t>might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benefit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4407" y="4234425"/>
            <a:ext cx="1459230" cy="20834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b="1" spc="-114" dirty="0">
                <a:latin typeface="Arial"/>
                <a:cs typeface="Arial"/>
              </a:rPr>
              <a:t>NOT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214629" marR="5080" indent="-179705">
              <a:lnSpc>
                <a:spcPct val="101800"/>
              </a:lnSpc>
              <a:spcBef>
                <a:spcPts val="380"/>
              </a:spcBef>
              <a:buChar char="•"/>
              <a:tabLst>
                <a:tab pos="215900" algn="l"/>
              </a:tabLst>
            </a:pPr>
            <a:r>
              <a:rPr sz="1400" spc="-114" dirty="0">
                <a:latin typeface="Arial"/>
                <a:cs typeface="Arial"/>
              </a:rPr>
              <a:t>Do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switch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	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different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kind 	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infant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formula 	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give </a:t>
            </a:r>
            <a:r>
              <a:rPr sz="1400" spc="-25" dirty="0">
                <a:latin typeface="Arial"/>
                <a:cs typeface="Arial"/>
              </a:rPr>
              <a:t>up 	</a:t>
            </a:r>
            <a:r>
              <a:rPr sz="1400" spc="-10" dirty="0">
                <a:latin typeface="Arial"/>
                <a:cs typeface="Arial"/>
              </a:rPr>
              <a:t>breastfeeding 	without 	</a:t>
            </a:r>
            <a:r>
              <a:rPr sz="1400" spc="-90" dirty="0">
                <a:latin typeface="Arial"/>
                <a:cs typeface="Arial"/>
              </a:rPr>
              <a:t>discussing</a:t>
            </a:r>
            <a:r>
              <a:rPr sz="1400" dirty="0">
                <a:latin typeface="Arial"/>
                <a:cs typeface="Arial"/>
              </a:rPr>
              <a:t> it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with 	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8516" y="4234425"/>
            <a:ext cx="3134360" cy="208089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b="1" spc="-20" dirty="0">
                <a:latin typeface="Arial"/>
                <a:cs typeface="Arial"/>
              </a:rPr>
              <a:t>BUT:</a:t>
            </a:r>
            <a:endParaRPr sz="1400">
              <a:latin typeface="Arial"/>
              <a:cs typeface="Arial"/>
            </a:endParaRPr>
          </a:p>
          <a:p>
            <a:pPr marL="193675" marR="259715" indent="-179705">
              <a:lnSpc>
                <a:spcPct val="101400"/>
              </a:lnSpc>
              <a:spcBef>
                <a:spcPts val="385"/>
              </a:spcBef>
              <a:buChar char="•"/>
              <a:tabLst>
                <a:tab pos="193675" algn="l"/>
              </a:tabLst>
            </a:pPr>
            <a:r>
              <a:rPr sz="1400" spc="-45" dirty="0">
                <a:latin typeface="Arial"/>
                <a:cs typeface="Arial"/>
              </a:rPr>
              <a:t>In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minority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babies,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their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reflux </a:t>
            </a:r>
            <a:r>
              <a:rPr sz="1400" spc="-50" dirty="0">
                <a:latin typeface="Arial"/>
                <a:cs typeface="Arial"/>
              </a:rPr>
              <a:t>affects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their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ability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feed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grow,</a:t>
            </a:r>
            <a:endParaRPr sz="1400">
              <a:latin typeface="Arial"/>
              <a:cs typeface="Arial"/>
            </a:endParaRPr>
          </a:p>
          <a:p>
            <a:pPr marL="193675" marR="5080">
              <a:lnSpc>
                <a:spcPct val="101400"/>
              </a:lnSpc>
            </a:pPr>
            <a:r>
              <a:rPr sz="1400" dirty="0">
                <a:latin typeface="Arial"/>
                <a:cs typeface="Arial"/>
              </a:rPr>
              <a:t>or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they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may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have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other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health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concerns. </a:t>
            </a:r>
            <a:r>
              <a:rPr sz="1400" spc="-114" dirty="0">
                <a:latin typeface="Arial"/>
                <a:cs typeface="Arial"/>
              </a:rPr>
              <a:t>These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infants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have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gastroesophageal</a:t>
            </a:r>
            <a:endParaRPr sz="1400">
              <a:latin typeface="Arial"/>
              <a:cs typeface="Arial"/>
            </a:endParaRPr>
          </a:p>
          <a:p>
            <a:pPr marL="193675" marR="30480">
              <a:lnSpc>
                <a:spcPct val="101400"/>
              </a:lnSpc>
              <a:spcBef>
                <a:spcPts val="25"/>
              </a:spcBef>
            </a:pPr>
            <a:r>
              <a:rPr sz="1400" spc="-30" dirty="0">
                <a:latin typeface="Arial"/>
                <a:cs typeface="Arial"/>
              </a:rPr>
              <a:t>reflux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disease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50" dirty="0">
                <a:latin typeface="Arial"/>
                <a:cs typeface="Arial"/>
              </a:rPr>
              <a:t>(GERD),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they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may </a:t>
            </a:r>
            <a:r>
              <a:rPr sz="1400" spc="-30" dirty="0">
                <a:latin typeface="Arial"/>
                <a:cs typeface="Arial"/>
              </a:rPr>
              <a:t>warrant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medications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prescribed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by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their </a:t>
            </a:r>
            <a:r>
              <a:rPr sz="1400" spc="-35" dirty="0">
                <a:latin typeface="Arial"/>
                <a:cs typeface="Arial"/>
              </a:rPr>
              <a:t>health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care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providers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after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careful </a:t>
            </a:r>
            <a:r>
              <a:rPr sz="1400" spc="-50" dirty="0">
                <a:latin typeface="Arial"/>
                <a:cs typeface="Arial"/>
              </a:rPr>
              <a:t>consideration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investigation.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5410" y="145413"/>
            <a:ext cx="10469880" cy="7146290"/>
            <a:chOff x="105410" y="145413"/>
            <a:chExt cx="10469880" cy="714629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263" y="1145396"/>
              <a:ext cx="8415438" cy="660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0863" y="400927"/>
              <a:ext cx="996949" cy="8013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32950" y="305677"/>
              <a:ext cx="755650" cy="7880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4460" y="164463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197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061" y="6906034"/>
              <a:ext cx="4423410" cy="385445"/>
            </a:xfrm>
            <a:custGeom>
              <a:avLst/>
              <a:gdLst/>
              <a:ahLst/>
              <a:cxnLst/>
              <a:rect l="l" t="t" r="r" b="b"/>
              <a:pathLst>
                <a:path w="4423410" h="385445">
                  <a:moveTo>
                    <a:pt x="4423410" y="0"/>
                  </a:moveTo>
                  <a:lnTo>
                    <a:pt x="0" y="0"/>
                  </a:lnTo>
                  <a:lnTo>
                    <a:pt x="0" y="385444"/>
                  </a:lnTo>
                  <a:lnTo>
                    <a:pt x="4423410" y="385444"/>
                  </a:lnTo>
                  <a:lnTo>
                    <a:pt x="442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9305" y="7000747"/>
            <a:ext cx="17907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110" dirty="0">
                <a:solidFill>
                  <a:srgbClr val="193C85"/>
                </a:solidFill>
                <a:latin typeface="Arial"/>
                <a:cs typeface="Arial"/>
              </a:rPr>
              <a:t>#Gastroesophageal</a:t>
            </a:r>
            <a:r>
              <a:rPr sz="1300" b="1" i="1" spc="7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55" dirty="0">
                <a:solidFill>
                  <a:srgbClr val="193C85"/>
                </a:solidFill>
                <a:latin typeface="Arial"/>
                <a:cs typeface="Arial"/>
              </a:rPr>
              <a:t>reflux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86371" y="6447770"/>
            <a:ext cx="2682875" cy="837565"/>
            <a:chOff x="7786371" y="6447770"/>
            <a:chExt cx="2682875" cy="83756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1678" y="6447770"/>
              <a:ext cx="837565" cy="8375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86371" y="6882667"/>
              <a:ext cx="1687829" cy="3167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446" y="168275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3225" y="158750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3675" y="379351"/>
            <a:ext cx="1038214" cy="10477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5506" y="5427074"/>
            <a:ext cx="1676384" cy="16763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5914" y="6530334"/>
            <a:ext cx="2690914" cy="4544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6346" y="379351"/>
            <a:ext cx="128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193C85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682" y="624332"/>
            <a:ext cx="8475980" cy="56362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02870" marR="5080" indent="-90170">
              <a:lnSpc>
                <a:spcPts val="9770"/>
              </a:lnSpc>
              <a:spcBef>
                <a:spcPts val="275"/>
              </a:spcBef>
            </a:pPr>
            <a:r>
              <a:rPr sz="8000" b="1" spc="-695" dirty="0">
                <a:solidFill>
                  <a:srgbClr val="193C85"/>
                </a:solidFill>
                <a:latin typeface="Arial"/>
                <a:cs typeface="Arial"/>
              </a:rPr>
              <a:t>Do</a:t>
            </a:r>
            <a:r>
              <a:rPr sz="8000" b="1" spc="-409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8000" b="1" spc="-390" dirty="0">
                <a:solidFill>
                  <a:srgbClr val="193C85"/>
                </a:solidFill>
                <a:latin typeface="Arial"/>
                <a:cs typeface="Arial"/>
              </a:rPr>
              <a:t>not</a:t>
            </a:r>
            <a:r>
              <a:rPr sz="8000" b="1" spc="-409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8000" b="1" spc="-575" dirty="0">
                <a:solidFill>
                  <a:srgbClr val="193C85"/>
                </a:solidFill>
                <a:latin typeface="Arial"/>
                <a:cs typeface="Arial"/>
              </a:rPr>
              <a:t>recommend, </a:t>
            </a:r>
            <a:r>
              <a:rPr sz="8000" b="1" spc="-600" dirty="0">
                <a:solidFill>
                  <a:srgbClr val="193C85"/>
                </a:solidFill>
                <a:latin typeface="Arial"/>
                <a:cs typeface="Arial"/>
              </a:rPr>
              <a:t>prescribe</a:t>
            </a:r>
            <a:r>
              <a:rPr sz="8000" b="1" spc="-409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8000" b="1" spc="-445" dirty="0">
                <a:solidFill>
                  <a:srgbClr val="193C85"/>
                </a:solidFill>
                <a:latin typeface="Arial"/>
                <a:cs typeface="Arial"/>
              </a:rPr>
              <a:t>or</a:t>
            </a:r>
            <a:r>
              <a:rPr sz="8000" b="1" spc="-40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8000" b="1" spc="-815" dirty="0">
                <a:solidFill>
                  <a:srgbClr val="193C85"/>
                </a:solidFill>
                <a:latin typeface="Arial"/>
                <a:cs typeface="Arial"/>
              </a:rPr>
              <a:t>use </a:t>
            </a:r>
            <a:r>
              <a:rPr sz="8000" b="1" spc="-830" dirty="0">
                <a:solidFill>
                  <a:srgbClr val="193C85"/>
                </a:solidFill>
                <a:latin typeface="Arial"/>
                <a:cs typeface="Arial"/>
              </a:rPr>
              <a:t>cough</a:t>
            </a:r>
            <a:r>
              <a:rPr sz="8000" b="1" spc="-40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8000" b="1" spc="-625" dirty="0">
                <a:solidFill>
                  <a:srgbClr val="193C85"/>
                </a:solidFill>
                <a:latin typeface="Arial"/>
                <a:cs typeface="Arial"/>
              </a:rPr>
              <a:t>medicines</a:t>
            </a:r>
            <a:r>
              <a:rPr sz="8000" b="1" spc="-409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8000" b="1" spc="-480" dirty="0">
                <a:solidFill>
                  <a:srgbClr val="193C85"/>
                </a:solidFill>
                <a:latin typeface="Arial"/>
                <a:cs typeface="Arial"/>
              </a:rPr>
              <a:t>in </a:t>
            </a:r>
            <a:r>
              <a:rPr sz="8000" b="1" spc="-545" dirty="0">
                <a:solidFill>
                  <a:srgbClr val="193C85"/>
                </a:solidFill>
                <a:latin typeface="Arial"/>
                <a:cs typeface="Arial"/>
              </a:rPr>
              <a:t>children</a:t>
            </a:r>
            <a:endParaRPr sz="8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3365"/>
              </a:spcBef>
            </a:pPr>
            <a:r>
              <a:rPr sz="1300" b="1" i="1" spc="-175" dirty="0">
                <a:solidFill>
                  <a:srgbClr val="1A3C86"/>
                </a:solidFill>
                <a:latin typeface="Arial"/>
                <a:cs typeface="Arial"/>
              </a:rPr>
              <a:t>#Cough</a:t>
            </a:r>
            <a:r>
              <a:rPr sz="1300" b="1" i="1" spc="-1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A3C86"/>
                </a:solidFill>
                <a:latin typeface="Arial"/>
                <a:cs typeface="Arial"/>
              </a:rPr>
              <a:t>Medication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350" y="170813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671" y="7399842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27" y="158113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695" y="129538"/>
            <a:ext cx="10471785" cy="7292340"/>
            <a:chOff x="99695" y="129538"/>
            <a:chExt cx="10471785" cy="7292340"/>
          </a:xfrm>
        </p:grpSpPr>
        <p:sp>
          <p:nvSpPr>
            <p:cNvPr id="4" name="object 4"/>
            <p:cNvSpPr/>
            <p:nvPr/>
          </p:nvSpPr>
          <p:spPr>
            <a:xfrm>
              <a:off x="10552431" y="148588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745" y="7402325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70" y="3753017"/>
              <a:ext cx="393388" cy="360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374" y="3751784"/>
              <a:ext cx="391745" cy="3364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91676" y="400714"/>
            <a:ext cx="8026400" cy="420370"/>
          </a:xfrm>
          <a:prstGeom prst="rect">
            <a:avLst/>
          </a:prstGeom>
        </p:spPr>
        <p:txBody>
          <a:bodyPr vert="horz" wrap="square" lIns="0" tIns="96265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10"/>
              </a:spcBef>
            </a:pPr>
            <a:r>
              <a:rPr spc="-150" dirty="0"/>
              <a:t>WHAT SHOULD A PARENT DO WHEN THE CHILD HAS A COUGH?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4835" y="1403253"/>
            <a:ext cx="8310245" cy="22034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150"/>
              </a:spcBef>
            </a:pPr>
            <a:r>
              <a:rPr sz="1400" b="1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GOOD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</a:t>
            </a:r>
            <a:r>
              <a:rPr sz="1400" b="1" spc="-105" dirty="0">
                <a:latin typeface="Arial"/>
                <a:cs typeface="Arial"/>
              </a:rPr>
              <a:t>: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Coughing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is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generally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normal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defense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mechanism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of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the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body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and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is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mostly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related</a:t>
            </a:r>
            <a:r>
              <a:rPr sz="1400" b="1" spc="-50" dirty="0">
                <a:latin typeface="Arial"/>
                <a:cs typeface="Arial"/>
              </a:rPr>
              <a:t> to </a:t>
            </a:r>
            <a:r>
              <a:rPr sz="1400" b="1" spc="-10" dirty="0">
                <a:latin typeface="Arial"/>
                <a:cs typeface="Arial"/>
              </a:rPr>
              <a:t>acute </a:t>
            </a:r>
            <a:r>
              <a:rPr sz="1400" b="1" spc="-90" dirty="0">
                <a:latin typeface="Arial"/>
                <a:cs typeface="Arial"/>
              </a:rPr>
              <a:t>respiratory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infections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children.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is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known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about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cough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medicine:</a:t>
            </a:r>
            <a:endParaRPr sz="1400" dirty="0">
              <a:latin typeface="Arial"/>
              <a:cs typeface="Arial"/>
            </a:endParaRPr>
          </a:p>
          <a:p>
            <a:pPr marL="465455" indent="-227965">
              <a:lnSpc>
                <a:spcPct val="100000"/>
              </a:lnSpc>
              <a:spcBef>
                <a:spcPts val="409"/>
              </a:spcBef>
              <a:buChar char="•"/>
              <a:tabLst>
                <a:tab pos="465455" algn="l"/>
              </a:tabLst>
            </a:pPr>
            <a:r>
              <a:rPr sz="1400" spc="-65" dirty="0">
                <a:latin typeface="Arial"/>
                <a:cs typeface="Arial"/>
              </a:rPr>
              <a:t>Herbal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chemical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cough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medicines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effective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against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colds.</a:t>
            </a:r>
            <a:endParaRPr sz="1400" dirty="0">
              <a:latin typeface="Arial"/>
              <a:cs typeface="Arial"/>
            </a:endParaRPr>
          </a:p>
          <a:p>
            <a:pPr marL="465455" marR="2001520" indent="-227965">
              <a:lnSpc>
                <a:spcPct val="104299"/>
              </a:lnSpc>
              <a:spcBef>
                <a:spcPts val="140"/>
              </a:spcBef>
              <a:buChar char="•"/>
              <a:tabLst>
                <a:tab pos="465455" algn="l"/>
              </a:tabLst>
            </a:pPr>
            <a:r>
              <a:rPr sz="1400" spc="-55" dirty="0">
                <a:latin typeface="Arial"/>
                <a:cs typeface="Arial"/>
              </a:rPr>
              <a:t>Many</a:t>
            </a:r>
            <a:r>
              <a:rPr sz="1400" spc="-50" dirty="0">
                <a:latin typeface="Arial"/>
                <a:cs typeface="Arial"/>
              </a:rPr>
              <a:t> products </a:t>
            </a:r>
            <a:r>
              <a:rPr sz="1400" spc="-80" dirty="0">
                <a:latin typeface="Arial"/>
                <a:cs typeface="Arial"/>
              </a:rPr>
              <a:t>have</a:t>
            </a:r>
            <a:r>
              <a:rPr sz="1400" spc="-50" dirty="0">
                <a:latin typeface="Arial"/>
                <a:cs typeface="Arial"/>
              </a:rPr>
              <a:t> more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than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one</a:t>
            </a:r>
            <a:r>
              <a:rPr sz="1400" spc="-50" dirty="0">
                <a:latin typeface="Arial"/>
                <a:cs typeface="Arial"/>
              </a:rPr>
              <a:t> active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ingredient.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Taken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together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other </a:t>
            </a:r>
            <a:r>
              <a:rPr sz="1400" spc="-65" dirty="0">
                <a:latin typeface="Arial"/>
                <a:cs typeface="Arial"/>
              </a:rPr>
              <a:t>medicines,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they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lead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overdoses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these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active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substances.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400" dirty="0">
              <a:latin typeface="Arial"/>
              <a:cs typeface="Arial"/>
            </a:endParaRPr>
          </a:p>
          <a:p>
            <a:pPr marL="45085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8449" y="3743066"/>
            <a:ext cx="2815590" cy="26390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191135" marR="40640" indent="-178435">
              <a:lnSpc>
                <a:spcPct val="102099"/>
              </a:lnSpc>
              <a:spcBef>
                <a:spcPts val="515"/>
              </a:spcBef>
              <a:buChar char="•"/>
              <a:tabLst>
                <a:tab pos="192405" algn="l"/>
              </a:tabLst>
            </a:pPr>
            <a:r>
              <a:rPr sz="1400" spc="-65" dirty="0">
                <a:latin typeface="Arial"/>
                <a:cs typeface="Arial"/>
              </a:rPr>
              <a:t>Provide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good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indoor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environment 	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humidity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50-</a:t>
            </a:r>
            <a:r>
              <a:rPr sz="1400" spc="-140" dirty="0">
                <a:latin typeface="Arial"/>
                <a:cs typeface="Arial"/>
              </a:rPr>
              <a:t>60%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	</a:t>
            </a:r>
            <a:r>
              <a:rPr sz="1400" spc="-35" dirty="0">
                <a:latin typeface="Arial"/>
                <a:cs typeface="Arial"/>
              </a:rPr>
              <a:t>room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temperature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18°C.</a:t>
            </a:r>
            <a:endParaRPr sz="1400">
              <a:latin typeface="Arial"/>
              <a:cs typeface="Arial"/>
            </a:endParaRPr>
          </a:p>
          <a:p>
            <a:pPr marL="191770" indent="-178435">
              <a:lnSpc>
                <a:spcPct val="100000"/>
              </a:lnSpc>
              <a:spcBef>
                <a:spcPts val="240"/>
              </a:spcBef>
              <a:buChar char="•"/>
              <a:tabLst>
                <a:tab pos="191770" algn="l"/>
              </a:tabLst>
            </a:pPr>
            <a:r>
              <a:rPr sz="1400" spc="-80" dirty="0">
                <a:latin typeface="Arial"/>
                <a:cs typeface="Arial"/>
              </a:rPr>
              <a:t>Elevate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child’s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upper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body.</a:t>
            </a:r>
            <a:endParaRPr sz="1400">
              <a:latin typeface="Arial"/>
              <a:cs typeface="Arial"/>
            </a:endParaRPr>
          </a:p>
          <a:p>
            <a:pPr marL="191135" marR="5080" indent="-178435">
              <a:lnSpc>
                <a:spcPct val="102099"/>
              </a:lnSpc>
              <a:spcBef>
                <a:spcPts val="204"/>
              </a:spcBef>
              <a:buChar char="•"/>
              <a:tabLst>
                <a:tab pos="192405" algn="l"/>
              </a:tabLst>
            </a:pPr>
            <a:r>
              <a:rPr sz="1400" spc="-105" dirty="0">
                <a:latin typeface="Arial"/>
                <a:cs typeface="Arial"/>
              </a:rPr>
              <a:t>Nasal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irrigation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normal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saline 	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case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cough</a:t>
            </a:r>
            <a:r>
              <a:rPr sz="1400" spc="-60" dirty="0">
                <a:latin typeface="Arial"/>
                <a:cs typeface="Arial"/>
              </a:rPr>
              <a:t> due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drip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	</a:t>
            </a:r>
            <a:r>
              <a:rPr sz="1400" spc="-70" dirty="0">
                <a:latin typeface="Arial"/>
                <a:cs typeface="Arial"/>
              </a:rPr>
              <a:t>airways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back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nose.</a:t>
            </a:r>
            <a:endParaRPr sz="1400">
              <a:latin typeface="Arial"/>
              <a:cs typeface="Arial"/>
            </a:endParaRPr>
          </a:p>
          <a:p>
            <a:pPr marL="191135" marR="529590" indent="-178435" algn="just">
              <a:lnSpc>
                <a:spcPct val="102099"/>
              </a:lnSpc>
              <a:spcBef>
                <a:spcPts val="204"/>
              </a:spcBef>
              <a:buChar char="•"/>
              <a:tabLst>
                <a:tab pos="192405" algn="l"/>
              </a:tabLst>
            </a:pPr>
            <a:r>
              <a:rPr sz="1400" spc="-125" dirty="0">
                <a:latin typeface="Arial"/>
                <a:cs typeface="Arial"/>
              </a:rPr>
              <a:t>Give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honey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children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aged 	</a:t>
            </a:r>
            <a:r>
              <a:rPr sz="1400" spc="-114" dirty="0">
                <a:latin typeface="Arial"/>
                <a:cs typeface="Arial"/>
              </a:rPr>
              <a:t>12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months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older: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	</a:t>
            </a:r>
            <a:r>
              <a:rPr sz="1400" spc="-60" dirty="0">
                <a:latin typeface="Arial"/>
                <a:cs typeface="Arial"/>
              </a:rPr>
              <a:t>teaspoon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warm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drink.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5811" y="3743066"/>
            <a:ext cx="3268345" cy="217551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10"/>
              </a:spcBef>
            </a:pPr>
            <a:r>
              <a:rPr sz="1400" b="1" spc="-114" dirty="0">
                <a:latin typeface="Arial"/>
                <a:cs typeface="Arial"/>
              </a:rPr>
              <a:t>NOT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191770" marR="482600" indent="-179705">
              <a:lnSpc>
                <a:spcPct val="102899"/>
              </a:lnSpc>
              <a:spcBef>
                <a:spcPts val="505"/>
              </a:spcBef>
              <a:buChar char="•"/>
              <a:tabLst>
                <a:tab pos="193040" algn="l"/>
              </a:tabLst>
            </a:pPr>
            <a:r>
              <a:rPr sz="1400" spc="-114" dirty="0">
                <a:latin typeface="Arial"/>
                <a:cs typeface="Arial"/>
              </a:rPr>
              <a:t>Do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expose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child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cigarette 	</a:t>
            </a:r>
            <a:r>
              <a:rPr sz="1400" spc="-10" dirty="0">
                <a:latin typeface="Arial"/>
                <a:cs typeface="Arial"/>
              </a:rPr>
              <a:t>smoke.</a:t>
            </a:r>
            <a:endParaRPr sz="1400">
              <a:latin typeface="Arial"/>
              <a:cs typeface="Arial"/>
            </a:endParaRPr>
          </a:p>
          <a:p>
            <a:pPr marL="191770" marR="64135" indent="-179705">
              <a:lnSpc>
                <a:spcPct val="102899"/>
              </a:lnSpc>
              <a:spcBef>
                <a:spcPts val="165"/>
              </a:spcBef>
              <a:buChar char="•"/>
              <a:tabLst>
                <a:tab pos="193040" algn="l"/>
              </a:tabLst>
            </a:pPr>
            <a:r>
              <a:rPr sz="1400" spc="-65" dirty="0">
                <a:latin typeface="Arial"/>
                <a:cs typeface="Arial"/>
              </a:rPr>
              <a:t>Herbal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chemical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cough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medicines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are 	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effective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against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colds.</a:t>
            </a:r>
            <a:endParaRPr sz="1400">
              <a:latin typeface="Arial"/>
              <a:cs typeface="Arial"/>
            </a:endParaRPr>
          </a:p>
          <a:p>
            <a:pPr marL="191770" marR="5080" indent="-179705">
              <a:lnSpc>
                <a:spcPct val="101899"/>
              </a:lnSpc>
              <a:spcBef>
                <a:spcPts val="209"/>
              </a:spcBef>
              <a:buChar char="•"/>
              <a:tabLst>
                <a:tab pos="193040" algn="l"/>
              </a:tabLst>
            </a:pPr>
            <a:r>
              <a:rPr sz="1400" spc="-55" dirty="0">
                <a:latin typeface="Arial"/>
                <a:cs typeface="Arial"/>
              </a:rPr>
              <a:t>Many</a:t>
            </a:r>
            <a:r>
              <a:rPr sz="1400" spc="-50" dirty="0">
                <a:latin typeface="Arial"/>
                <a:cs typeface="Arial"/>
              </a:rPr>
              <a:t> products </a:t>
            </a:r>
            <a:r>
              <a:rPr sz="1400" spc="-80" dirty="0">
                <a:latin typeface="Arial"/>
                <a:cs typeface="Arial"/>
              </a:rPr>
              <a:t>have</a:t>
            </a:r>
            <a:r>
              <a:rPr sz="1400" spc="-50" dirty="0">
                <a:latin typeface="Arial"/>
                <a:cs typeface="Arial"/>
              </a:rPr>
              <a:t> more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than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one</a:t>
            </a:r>
            <a:r>
              <a:rPr sz="1400" spc="-30" dirty="0">
                <a:latin typeface="Arial"/>
                <a:cs typeface="Arial"/>
              </a:rPr>
              <a:t> active 	</a:t>
            </a:r>
            <a:r>
              <a:rPr sz="1400" spc="-40" dirty="0">
                <a:latin typeface="Arial"/>
                <a:cs typeface="Arial"/>
              </a:rPr>
              <a:t>ingredient. </a:t>
            </a:r>
            <a:r>
              <a:rPr sz="1400" spc="-100" dirty="0">
                <a:latin typeface="Arial"/>
                <a:cs typeface="Arial"/>
              </a:rPr>
              <a:t>Taken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together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other 	</a:t>
            </a:r>
            <a:r>
              <a:rPr sz="1400" spc="-65" dirty="0">
                <a:latin typeface="Arial"/>
                <a:cs typeface="Arial"/>
              </a:rPr>
              <a:t>medicines,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they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can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lead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overdoses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of 	</a:t>
            </a:r>
            <a:r>
              <a:rPr sz="1400" spc="-60" dirty="0">
                <a:latin typeface="Arial"/>
                <a:cs typeface="Arial"/>
              </a:rPr>
              <a:t>these </a:t>
            </a:r>
            <a:r>
              <a:rPr sz="1400" spc="-55" dirty="0">
                <a:latin typeface="Arial"/>
                <a:cs typeface="Arial"/>
              </a:rPr>
              <a:t>active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substances.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835" y="6968168"/>
            <a:ext cx="15474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dirty="0">
                <a:solidFill>
                  <a:srgbClr val="1A3C86"/>
                </a:solidFill>
                <a:latin typeface="Arial"/>
                <a:cs typeface="Arial"/>
              </a:rPr>
              <a:t>#Cough</a:t>
            </a:r>
            <a:r>
              <a:rPr sz="1300" b="1" i="1" spc="-85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A3C86"/>
                </a:solidFill>
                <a:latin typeface="Arial"/>
                <a:cs typeface="Arial"/>
              </a:rPr>
              <a:t>Medication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0649" y="147321"/>
            <a:ext cx="10431780" cy="7136765"/>
            <a:chOff x="120649" y="147321"/>
            <a:chExt cx="10431780" cy="7136765"/>
          </a:xfrm>
        </p:grpSpPr>
        <p:sp>
          <p:nvSpPr>
            <p:cNvPr id="14" name="object 14"/>
            <p:cNvSpPr/>
            <p:nvPr/>
          </p:nvSpPr>
          <p:spPr>
            <a:xfrm>
              <a:off x="120649" y="166371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197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638" y="1062797"/>
              <a:ext cx="8415438" cy="660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950" y="429261"/>
              <a:ext cx="996950" cy="8013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52634" y="274953"/>
              <a:ext cx="755641" cy="7880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8078" y="1909831"/>
              <a:ext cx="2446654" cy="1991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63736" y="6446241"/>
              <a:ext cx="837563" cy="8375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0174" y="6892774"/>
              <a:ext cx="1687576" cy="316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3700" y="424487"/>
            <a:ext cx="128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193C85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221" y="633475"/>
            <a:ext cx="8595995" cy="60877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635">
              <a:lnSpc>
                <a:spcPts val="8540"/>
              </a:lnSpc>
              <a:spcBef>
                <a:spcPts val="275"/>
              </a:spcBef>
            </a:pPr>
            <a:r>
              <a:rPr sz="7000" b="1" spc="-610" dirty="0">
                <a:solidFill>
                  <a:srgbClr val="193C85"/>
                </a:solidFill>
                <a:latin typeface="Arial"/>
                <a:cs typeface="Arial"/>
              </a:rPr>
              <a:t>Do</a:t>
            </a:r>
            <a:r>
              <a:rPr sz="7000" b="1" spc="-35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335" dirty="0">
                <a:solidFill>
                  <a:srgbClr val="193C85"/>
                </a:solidFill>
                <a:latin typeface="Arial"/>
                <a:cs typeface="Arial"/>
              </a:rPr>
              <a:t>not</a:t>
            </a:r>
            <a:r>
              <a:rPr sz="7000" b="1" spc="-3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360" dirty="0">
                <a:solidFill>
                  <a:srgbClr val="193C85"/>
                </a:solidFill>
                <a:latin typeface="Arial"/>
                <a:cs typeface="Arial"/>
              </a:rPr>
              <a:t>routinely</a:t>
            </a:r>
            <a:r>
              <a:rPr sz="7000" b="1" spc="-3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710" dirty="0">
                <a:solidFill>
                  <a:srgbClr val="193C85"/>
                </a:solidFill>
                <a:latin typeface="Arial"/>
                <a:cs typeface="Arial"/>
              </a:rPr>
              <a:t>use </a:t>
            </a:r>
            <a:r>
              <a:rPr sz="7000" b="1" spc="-515" dirty="0">
                <a:solidFill>
                  <a:srgbClr val="193C85"/>
                </a:solidFill>
                <a:latin typeface="Arial"/>
                <a:cs typeface="Arial"/>
              </a:rPr>
              <a:t>steroids</a:t>
            </a:r>
            <a:r>
              <a:rPr sz="7000" b="1" spc="-36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545" dirty="0">
                <a:solidFill>
                  <a:srgbClr val="193C85"/>
                </a:solidFill>
                <a:latin typeface="Arial"/>
                <a:cs typeface="Arial"/>
              </a:rPr>
              <a:t>and </a:t>
            </a:r>
            <a:r>
              <a:rPr sz="7000" b="1" spc="-490" dirty="0">
                <a:solidFill>
                  <a:srgbClr val="193C85"/>
                </a:solidFill>
                <a:latin typeface="Arial"/>
                <a:cs typeface="Arial"/>
              </a:rPr>
              <a:t>bronchodilators</a:t>
            </a:r>
            <a:r>
              <a:rPr sz="7000" b="1" spc="-30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425" dirty="0">
                <a:solidFill>
                  <a:srgbClr val="193C85"/>
                </a:solidFill>
                <a:latin typeface="Arial"/>
                <a:cs typeface="Arial"/>
              </a:rPr>
              <a:t>in infants</a:t>
            </a:r>
            <a:r>
              <a:rPr sz="7000" b="1" spc="-36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500" dirty="0">
                <a:solidFill>
                  <a:srgbClr val="193C85"/>
                </a:solidFill>
                <a:latin typeface="Arial"/>
                <a:cs typeface="Arial"/>
              </a:rPr>
              <a:t>presenting</a:t>
            </a:r>
            <a:r>
              <a:rPr sz="7000" b="1" spc="-36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120" dirty="0">
                <a:solidFill>
                  <a:srgbClr val="193C85"/>
                </a:solidFill>
                <a:latin typeface="Arial"/>
                <a:cs typeface="Arial"/>
              </a:rPr>
              <a:t>with </a:t>
            </a:r>
            <a:r>
              <a:rPr sz="7000" b="1" spc="-470" dirty="0">
                <a:solidFill>
                  <a:srgbClr val="193C85"/>
                </a:solidFill>
                <a:latin typeface="Arial"/>
                <a:cs typeface="Arial"/>
              </a:rPr>
              <a:t>bronchiolitis</a:t>
            </a:r>
            <a:endParaRPr sz="7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95"/>
              </a:spcBef>
            </a:pPr>
            <a:r>
              <a:rPr sz="1300" b="1" i="1" spc="-40" dirty="0">
                <a:solidFill>
                  <a:srgbClr val="193C85"/>
                </a:solidFill>
                <a:latin typeface="Arial"/>
                <a:cs typeface="Arial"/>
              </a:rPr>
              <a:t>#Bronchiolitis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288" y="138428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412" y="7076652"/>
            <a:ext cx="184658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i="1" spc="-10" dirty="0">
                <a:solidFill>
                  <a:srgbClr val="1A3C86"/>
                </a:solidFill>
                <a:latin typeface="Arial"/>
                <a:cs typeface="Arial"/>
              </a:rPr>
              <a:t>#Gastroesophageal</a:t>
            </a:r>
            <a:r>
              <a:rPr sz="1200" b="1" i="1" spc="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1A3C86"/>
                </a:solidFill>
                <a:latin typeface="Arial"/>
                <a:cs typeface="Arial"/>
              </a:rPr>
              <a:t>reflux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0" y="1134356"/>
            <a:ext cx="8415439" cy="660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0470" y="125728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9538" y="97153"/>
            <a:ext cx="10471785" cy="7292340"/>
            <a:chOff x="129538" y="97153"/>
            <a:chExt cx="10471785" cy="7292340"/>
          </a:xfrm>
        </p:grpSpPr>
        <p:sp>
          <p:nvSpPr>
            <p:cNvPr id="6" name="object 6"/>
            <p:cNvSpPr/>
            <p:nvPr/>
          </p:nvSpPr>
          <p:spPr>
            <a:xfrm>
              <a:off x="10582273" y="116203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588" y="7369940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513" y="346707"/>
              <a:ext cx="996689" cy="8547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3370" y="1913504"/>
              <a:ext cx="2666310" cy="21922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659" y="4160664"/>
              <a:ext cx="393388" cy="3606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1725" y="4243666"/>
              <a:ext cx="483361" cy="3413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8161" y="4227812"/>
              <a:ext cx="140903" cy="42133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85912" y="304292"/>
            <a:ext cx="8026400" cy="6604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pc="-150" dirty="0"/>
              <a:t>WHAT SHOULD A PARENT DO WHEN AN INFANT HAS A BRONCHIOLITIS?</a:t>
            </a:r>
            <a:r>
              <a:rPr lang="it-IT" spc="-150" dirty="0"/>
              <a:t> </a:t>
            </a:r>
            <a:r>
              <a:rPr spc="-150" dirty="0"/>
              <a:t>ARE MEDICINES REALLY NEEDED?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1560" y="1511299"/>
            <a:ext cx="7531100" cy="25279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GOOD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</a:t>
            </a:r>
            <a:r>
              <a:rPr sz="1400" b="1" spc="-105" dirty="0">
                <a:latin typeface="Arial"/>
                <a:cs typeface="Arial"/>
              </a:rPr>
              <a:t>: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Bronchiolitis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is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common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and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usually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self-</a:t>
            </a:r>
            <a:r>
              <a:rPr sz="1400" b="1" spc="-80" dirty="0">
                <a:latin typeface="Arial"/>
                <a:cs typeface="Arial"/>
              </a:rPr>
              <a:t>limiting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respiratory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infection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in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children.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is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known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about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steroids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and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bronchodilators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in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case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of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bronchiolitis:</a:t>
            </a:r>
            <a:endParaRPr sz="1400">
              <a:latin typeface="Arial"/>
              <a:cs typeface="Arial"/>
            </a:endParaRPr>
          </a:p>
          <a:p>
            <a:pPr marL="466090" marR="1246505" indent="-225425">
              <a:lnSpc>
                <a:spcPct val="101899"/>
              </a:lnSpc>
              <a:spcBef>
                <a:spcPts val="375"/>
              </a:spcBef>
              <a:buChar char="•"/>
              <a:tabLst>
                <a:tab pos="466090" algn="l"/>
              </a:tabLst>
            </a:pPr>
            <a:r>
              <a:rPr sz="1400" spc="-85" dirty="0">
                <a:latin typeface="Arial"/>
                <a:cs typeface="Arial"/>
              </a:rPr>
              <a:t>Studies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show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commonly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prescribed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medicines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such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as</a:t>
            </a:r>
            <a:r>
              <a:rPr sz="1400" spc="-45" dirty="0">
                <a:latin typeface="Arial"/>
                <a:cs typeface="Arial"/>
              </a:rPr>
              <a:t> bronchodilators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spc="-55" dirty="0">
                <a:latin typeface="Arial"/>
                <a:cs typeface="Arial"/>
              </a:rPr>
              <a:t>glucocorticoids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do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help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infant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bronchiolitis.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Their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use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can,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however,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associated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accelerated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heart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rate,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drop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blood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oxygen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levels,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agitation.</a:t>
            </a:r>
            <a:endParaRPr sz="1400">
              <a:latin typeface="Arial"/>
              <a:cs typeface="Arial"/>
            </a:endParaRPr>
          </a:p>
          <a:p>
            <a:pPr marL="466090" marR="1737360" indent="-225425">
              <a:lnSpc>
                <a:spcPct val="102899"/>
              </a:lnSpc>
              <a:spcBef>
                <a:spcPts val="195"/>
              </a:spcBef>
              <a:buChar char="•"/>
              <a:tabLst>
                <a:tab pos="466090" algn="l"/>
              </a:tabLst>
            </a:pPr>
            <a:r>
              <a:rPr sz="1400" spc="-25" dirty="0">
                <a:latin typeface="Arial"/>
                <a:cs typeface="Arial"/>
              </a:rPr>
              <a:t>Most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children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bronchiolitis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recover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55" dirty="0">
                <a:latin typeface="Arial"/>
                <a:cs typeface="Arial"/>
              </a:rPr>
              <a:t> 1-</a:t>
            </a:r>
            <a:r>
              <a:rPr sz="1400" spc="-75" dirty="0">
                <a:latin typeface="Arial"/>
                <a:cs typeface="Arial"/>
              </a:rPr>
              <a:t>2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weeks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without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specific </a:t>
            </a:r>
            <a:r>
              <a:rPr sz="1400" spc="-10" dirty="0">
                <a:latin typeface="Arial"/>
                <a:cs typeface="Arial"/>
              </a:rPr>
              <a:t>treatment.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3133" y="4248403"/>
            <a:ext cx="57404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731" y="4248403"/>
            <a:ext cx="95250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spc="-114" dirty="0">
                <a:latin typeface="Arial"/>
                <a:cs typeface="Arial"/>
              </a:rPr>
              <a:t>NOT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3347" y="4537964"/>
            <a:ext cx="2118360" cy="162750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41935" marR="153670" indent="-229870">
              <a:lnSpc>
                <a:spcPct val="102899"/>
              </a:lnSpc>
              <a:spcBef>
                <a:spcPts val="40"/>
              </a:spcBef>
              <a:buChar char="•"/>
              <a:tabLst>
                <a:tab pos="241935" algn="l"/>
              </a:tabLst>
            </a:pPr>
            <a:r>
              <a:rPr sz="1400" spc="-110" dirty="0">
                <a:latin typeface="Arial"/>
                <a:cs typeface="Arial"/>
              </a:rPr>
              <a:t>Cleanse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nose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spc="-70" dirty="0">
                <a:latin typeface="Arial"/>
                <a:cs typeface="Arial"/>
              </a:rPr>
              <a:t>saline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solution.</a:t>
            </a:r>
            <a:endParaRPr sz="1400">
              <a:latin typeface="Arial"/>
              <a:cs typeface="Arial"/>
            </a:endParaRPr>
          </a:p>
          <a:p>
            <a:pPr marL="241935" marR="5080" indent="-229870">
              <a:lnSpc>
                <a:spcPct val="104299"/>
              </a:lnSpc>
              <a:spcBef>
                <a:spcPts val="145"/>
              </a:spcBef>
              <a:buChar char="•"/>
              <a:tabLst>
                <a:tab pos="241935" algn="l"/>
              </a:tabLst>
            </a:pPr>
            <a:r>
              <a:rPr sz="1400" spc="-40" dirty="0">
                <a:latin typeface="Arial"/>
                <a:cs typeface="Arial"/>
              </a:rPr>
              <a:t>Allow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your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child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drink </a:t>
            </a:r>
            <a:r>
              <a:rPr sz="1400" spc="-65" dirty="0">
                <a:latin typeface="Arial"/>
                <a:cs typeface="Arial"/>
              </a:rPr>
              <a:t>small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portions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frequently.</a:t>
            </a:r>
            <a:endParaRPr sz="1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240"/>
              </a:spcBef>
              <a:buChar char="•"/>
              <a:tabLst>
                <a:tab pos="241935" algn="l"/>
              </a:tabLst>
            </a:pPr>
            <a:r>
              <a:rPr sz="1400" spc="-65" dirty="0">
                <a:latin typeface="Arial"/>
                <a:cs typeface="Arial"/>
              </a:rPr>
              <a:t>Continue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breastfeeding.</a:t>
            </a:r>
            <a:endParaRPr sz="1400">
              <a:latin typeface="Arial"/>
              <a:cs typeface="Arial"/>
            </a:endParaRPr>
          </a:p>
          <a:p>
            <a:pPr marL="241935" marR="228600" indent="-229870">
              <a:lnSpc>
                <a:spcPct val="102899"/>
              </a:lnSpc>
              <a:spcBef>
                <a:spcPts val="190"/>
              </a:spcBef>
              <a:buChar char="•"/>
              <a:tabLst>
                <a:tab pos="241935" algn="l"/>
              </a:tabLst>
            </a:pPr>
            <a:r>
              <a:rPr sz="1400" spc="-95" dirty="0">
                <a:latin typeface="Arial"/>
                <a:cs typeface="Arial"/>
              </a:rPr>
              <a:t>Give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child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time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recover.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6588" y="4537964"/>
            <a:ext cx="1574800" cy="6737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39395" marR="5080" indent="-227329">
              <a:lnSpc>
                <a:spcPct val="102099"/>
              </a:lnSpc>
              <a:spcBef>
                <a:spcPts val="55"/>
              </a:spcBef>
              <a:buChar char="•"/>
              <a:tabLst>
                <a:tab pos="239395" algn="l"/>
              </a:tabLst>
            </a:pPr>
            <a:r>
              <a:rPr sz="1400" spc="-114" dirty="0">
                <a:latin typeface="Arial"/>
                <a:cs typeface="Arial"/>
              </a:rPr>
              <a:t>Do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expose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45" dirty="0">
                <a:latin typeface="Arial"/>
                <a:cs typeface="Arial"/>
              </a:rPr>
              <a:t>child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cigarette smoke.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2419" y="4175882"/>
            <a:ext cx="3037205" cy="147193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10"/>
              </a:spcBef>
            </a:pPr>
            <a:r>
              <a:rPr sz="1400" b="1" spc="-20" dirty="0">
                <a:latin typeface="Arial"/>
                <a:cs typeface="Arial"/>
              </a:rPr>
              <a:t>BUT:</a:t>
            </a:r>
            <a:endParaRPr sz="1400">
              <a:latin typeface="Arial"/>
              <a:cs typeface="Arial"/>
            </a:endParaRPr>
          </a:p>
          <a:p>
            <a:pPr marL="192405" marR="5080" indent="-180340">
              <a:lnSpc>
                <a:spcPct val="102099"/>
              </a:lnSpc>
              <a:spcBef>
                <a:spcPts val="515"/>
              </a:spcBef>
              <a:buChar char="•"/>
              <a:tabLst>
                <a:tab pos="193675" algn="l"/>
              </a:tabLst>
            </a:pPr>
            <a:r>
              <a:rPr sz="1400" spc="-65" dirty="0">
                <a:latin typeface="Arial"/>
                <a:cs typeface="Arial"/>
              </a:rPr>
              <a:t>Contact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your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doctor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your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child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shows 	</a:t>
            </a:r>
            <a:r>
              <a:rPr sz="1400" spc="-30" dirty="0">
                <a:latin typeface="Arial"/>
                <a:cs typeface="Arial"/>
              </a:rPr>
              <a:t>difficulties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breathing,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problems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with 	</a:t>
            </a:r>
            <a:r>
              <a:rPr sz="1400" spc="-55" dirty="0">
                <a:latin typeface="Arial"/>
                <a:cs typeface="Arial"/>
              </a:rPr>
              <a:t>feeding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drinking,</a:t>
            </a:r>
            <a:r>
              <a:rPr sz="1400" spc="-60" dirty="0">
                <a:latin typeface="Arial"/>
                <a:cs typeface="Arial"/>
              </a:rPr>
              <a:t> pale </a:t>
            </a:r>
            <a:r>
              <a:rPr sz="1400" spc="-65" dirty="0">
                <a:latin typeface="Arial"/>
                <a:cs typeface="Arial"/>
              </a:rPr>
              <a:t>skin, </a:t>
            </a:r>
            <a:r>
              <a:rPr sz="1400" spc="-45" dirty="0">
                <a:latin typeface="Arial"/>
                <a:cs typeface="Arial"/>
              </a:rPr>
              <a:t>blue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lips, 	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changes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behavior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(drowsiness, 	irritability,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lack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5" dirty="0">
                <a:latin typeface="Arial"/>
                <a:cs typeface="Arial"/>
              </a:rPr>
              <a:t> interest, </a:t>
            </a:r>
            <a:r>
              <a:rPr sz="1400" spc="-10" dirty="0">
                <a:latin typeface="Arial"/>
                <a:cs typeface="Arial"/>
              </a:rPr>
              <a:t>etc.).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0175" y="97153"/>
            <a:ext cx="10469880" cy="7175500"/>
            <a:chOff x="130175" y="97153"/>
            <a:chExt cx="10469880" cy="7175500"/>
          </a:xfrm>
        </p:grpSpPr>
        <p:sp>
          <p:nvSpPr>
            <p:cNvPr id="21" name="object 21"/>
            <p:cNvSpPr/>
            <p:nvPr/>
          </p:nvSpPr>
          <p:spPr>
            <a:xfrm>
              <a:off x="149225" y="116203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197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11688" y="251461"/>
              <a:ext cx="755641" cy="78803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62586" y="6790141"/>
              <a:ext cx="2028189" cy="481965"/>
            </a:xfrm>
            <a:custGeom>
              <a:avLst/>
              <a:gdLst/>
              <a:ahLst/>
              <a:cxnLst/>
              <a:rect l="l" t="t" r="r" b="b"/>
              <a:pathLst>
                <a:path w="2028189" h="481965">
                  <a:moveTo>
                    <a:pt x="2028190" y="0"/>
                  </a:moveTo>
                  <a:lnTo>
                    <a:pt x="0" y="0"/>
                  </a:lnTo>
                  <a:lnTo>
                    <a:pt x="0" y="481964"/>
                  </a:lnTo>
                  <a:lnTo>
                    <a:pt x="2028190" y="481964"/>
                  </a:lnTo>
                  <a:lnTo>
                    <a:pt x="2028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6474" y="6945883"/>
            <a:ext cx="9594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100" dirty="0">
                <a:solidFill>
                  <a:srgbClr val="193C85"/>
                </a:solidFill>
                <a:latin typeface="Arial"/>
                <a:cs typeface="Arial"/>
              </a:rPr>
              <a:t>#Bronchiolitis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05421" y="6376755"/>
            <a:ext cx="2652395" cy="837565"/>
            <a:chOff x="7805421" y="6376755"/>
            <a:chExt cx="2652395" cy="83756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0250" y="6376755"/>
              <a:ext cx="837565" cy="83756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5421" y="6820745"/>
              <a:ext cx="1687577" cy="316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2658" y="477902"/>
            <a:ext cx="128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193C85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563" y="697483"/>
            <a:ext cx="8855075" cy="625221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ts val="7080"/>
              </a:lnSpc>
              <a:spcBef>
                <a:spcPts val="244"/>
              </a:spcBef>
            </a:pPr>
            <a:r>
              <a:rPr sz="5800" b="1" spc="-490" dirty="0">
                <a:solidFill>
                  <a:srgbClr val="193C85"/>
                </a:solidFill>
                <a:latin typeface="Arial"/>
                <a:cs typeface="Arial"/>
              </a:rPr>
              <a:t>Do</a:t>
            </a:r>
            <a:r>
              <a:rPr sz="5800" b="1" spc="-2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270" dirty="0">
                <a:solidFill>
                  <a:srgbClr val="193C85"/>
                </a:solidFill>
                <a:latin typeface="Arial"/>
                <a:cs typeface="Arial"/>
              </a:rPr>
              <a:t>not</a:t>
            </a:r>
            <a:r>
              <a:rPr sz="5800" b="1" spc="-2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300" dirty="0">
                <a:solidFill>
                  <a:srgbClr val="193C85"/>
                </a:solidFill>
                <a:latin typeface="Arial"/>
                <a:cs typeface="Arial"/>
              </a:rPr>
              <a:t>routinely</a:t>
            </a:r>
            <a:r>
              <a:rPr sz="5800" b="1" spc="-2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425" dirty="0">
                <a:solidFill>
                  <a:srgbClr val="193C85"/>
                </a:solidFill>
                <a:latin typeface="Arial"/>
                <a:cs typeface="Arial"/>
              </a:rPr>
              <a:t>prolong</a:t>
            </a:r>
            <a:r>
              <a:rPr sz="5800" b="1" spc="-2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295" dirty="0">
                <a:solidFill>
                  <a:srgbClr val="193C85"/>
                </a:solidFill>
                <a:latin typeface="Arial"/>
                <a:cs typeface="Arial"/>
              </a:rPr>
              <a:t>IV </a:t>
            </a:r>
            <a:r>
              <a:rPr sz="5800" b="1" spc="-360" dirty="0">
                <a:solidFill>
                  <a:srgbClr val="193C85"/>
                </a:solidFill>
                <a:latin typeface="Arial"/>
                <a:cs typeface="Arial"/>
              </a:rPr>
              <a:t>antibiotics</a:t>
            </a:r>
            <a:r>
              <a:rPr sz="5800" b="1" spc="-27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195" dirty="0">
                <a:solidFill>
                  <a:srgbClr val="193C85"/>
                </a:solidFill>
                <a:latin typeface="Arial"/>
                <a:cs typeface="Arial"/>
              </a:rPr>
              <a:t>to</a:t>
            </a:r>
            <a:r>
              <a:rPr sz="5800" b="1" spc="-27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175" dirty="0">
                <a:solidFill>
                  <a:srgbClr val="193C85"/>
                </a:solidFill>
                <a:latin typeface="Arial"/>
                <a:cs typeface="Arial"/>
              </a:rPr>
              <a:t>treat</a:t>
            </a:r>
            <a:r>
              <a:rPr sz="5800" b="1" spc="-27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455" dirty="0">
                <a:solidFill>
                  <a:srgbClr val="193C85"/>
                </a:solidFill>
                <a:latin typeface="Arial"/>
                <a:cs typeface="Arial"/>
              </a:rPr>
              <a:t>severe </a:t>
            </a:r>
            <a:r>
              <a:rPr sz="5800" b="1" spc="-360" dirty="0">
                <a:solidFill>
                  <a:srgbClr val="193C85"/>
                </a:solidFill>
                <a:latin typeface="Arial"/>
                <a:cs typeface="Arial"/>
              </a:rPr>
              <a:t>infections,</a:t>
            </a:r>
            <a:r>
              <a:rPr sz="5800" b="1" spc="-29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270" dirty="0">
                <a:solidFill>
                  <a:srgbClr val="193C85"/>
                </a:solidFill>
                <a:latin typeface="Arial"/>
                <a:cs typeface="Arial"/>
              </a:rPr>
              <a:t>but</a:t>
            </a:r>
            <a:r>
              <a:rPr sz="5800" b="1" spc="-29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484" dirty="0">
                <a:solidFill>
                  <a:srgbClr val="193C85"/>
                </a:solidFill>
                <a:latin typeface="Arial"/>
                <a:cs typeface="Arial"/>
              </a:rPr>
              <a:t>consider </a:t>
            </a:r>
            <a:r>
              <a:rPr sz="5800" b="1" spc="-445" dirty="0">
                <a:solidFill>
                  <a:srgbClr val="193C85"/>
                </a:solidFill>
                <a:latin typeface="Arial"/>
                <a:cs typeface="Arial"/>
              </a:rPr>
              <a:t>switching</a:t>
            </a:r>
            <a:r>
              <a:rPr sz="5800" b="1" spc="-29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195" dirty="0">
                <a:solidFill>
                  <a:srgbClr val="193C85"/>
                </a:solidFill>
                <a:latin typeface="Arial"/>
                <a:cs typeface="Arial"/>
              </a:rPr>
              <a:t>to</a:t>
            </a:r>
            <a:r>
              <a:rPr sz="5800" b="1" spc="-29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240" dirty="0">
                <a:solidFill>
                  <a:srgbClr val="193C85"/>
                </a:solidFill>
                <a:latin typeface="Arial"/>
                <a:cs typeface="Arial"/>
              </a:rPr>
              <a:t>the</a:t>
            </a:r>
            <a:r>
              <a:rPr sz="5800" b="1" spc="-29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310" dirty="0">
                <a:solidFill>
                  <a:srgbClr val="193C85"/>
                </a:solidFill>
                <a:latin typeface="Arial"/>
                <a:cs typeface="Arial"/>
              </a:rPr>
              <a:t>oral</a:t>
            </a:r>
            <a:r>
              <a:rPr sz="5800" b="1" spc="-29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310" dirty="0">
                <a:solidFill>
                  <a:srgbClr val="193C85"/>
                </a:solidFill>
                <a:latin typeface="Arial"/>
                <a:cs typeface="Arial"/>
              </a:rPr>
              <a:t>form</a:t>
            </a:r>
            <a:r>
              <a:rPr sz="5800" b="1" spc="-30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690" dirty="0">
                <a:solidFill>
                  <a:srgbClr val="193C85"/>
                </a:solidFill>
                <a:latin typeface="Arial"/>
                <a:cs typeface="Arial"/>
              </a:rPr>
              <a:t>as </a:t>
            </a:r>
            <a:r>
              <a:rPr sz="5800" b="1" spc="-560" dirty="0">
                <a:solidFill>
                  <a:srgbClr val="193C85"/>
                </a:solidFill>
                <a:latin typeface="Arial"/>
                <a:cs typeface="Arial"/>
              </a:rPr>
              <a:t>soon</a:t>
            </a:r>
            <a:r>
              <a:rPr sz="5800" b="1" spc="-29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650" dirty="0">
                <a:solidFill>
                  <a:srgbClr val="193C85"/>
                </a:solidFill>
                <a:latin typeface="Arial"/>
                <a:cs typeface="Arial"/>
              </a:rPr>
              <a:t>as</a:t>
            </a:r>
            <a:r>
              <a:rPr sz="5800" b="1" spc="-29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250" dirty="0">
                <a:solidFill>
                  <a:srgbClr val="193C85"/>
                </a:solidFill>
                <a:latin typeface="Arial"/>
                <a:cs typeface="Arial"/>
              </a:rPr>
              <a:t>the</a:t>
            </a:r>
            <a:r>
              <a:rPr sz="5800" b="1" spc="-27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405" dirty="0">
                <a:solidFill>
                  <a:srgbClr val="193C85"/>
                </a:solidFill>
                <a:latin typeface="Arial"/>
                <a:cs typeface="Arial"/>
              </a:rPr>
              <a:t>clinical</a:t>
            </a:r>
            <a:r>
              <a:rPr sz="5800" b="1" spc="-28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375" dirty="0">
                <a:solidFill>
                  <a:srgbClr val="193C85"/>
                </a:solidFill>
                <a:latin typeface="Arial"/>
                <a:cs typeface="Arial"/>
              </a:rPr>
              <a:t>condition </a:t>
            </a:r>
            <a:r>
              <a:rPr sz="5800" b="1" spc="-590" dirty="0">
                <a:solidFill>
                  <a:srgbClr val="193C85"/>
                </a:solidFill>
                <a:latin typeface="Arial"/>
                <a:cs typeface="Arial"/>
              </a:rPr>
              <a:t>has</a:t>
            </a:r>
            <a:r>
              <a:rPr sz="5800" b="1" spc="-29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5800" b="1" spc="-385" dirty="0">
                <a:solidFill>
                  <a:srgbClr val="193C85"/>
                </a:solidFill>
                <a:latin typeface="Arial"/>
                <a:cs typeface="Arial"/>
              </a:rPr>
              <a:t>improved</a:t>
            </a:r>
            <a:endParaRPr sz="5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0"/>
              </a:spcBef>
            </a:pPr>
            <a:r>
              <a:rPr sz="1300" b="1" i="1" spc="-70" dirty="0">
                <a:solidFill>
                  <a:srgbClr val="193C85"/>
                </a:solidFill>
                <a:latin typeface="Arial"/>
                <a:cs typeface="Arial"/>
              </a:rPr>
              <a:t>#IV-</a:t>
            </a:r>
            <a:r>
              <a:rPr sz="1300" b="1" i="1" spc="-90" dirty="0">
                <a:solidFill>
                  <a:srgbClr val="193C85"/>
                </a:solidFill>
                <a:latin typeface="Arial"/>
                <a:cs typeface="Arial"/>
              </a:rPr>
              <a:t>Antibiotic</a:t>
            </a:r>
            <a:r>
              <a:rPr sz="1300" b="1" i="1" spc="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93C85"/>
                </a:solidFill>
                <a:latin typeface="Arial"/>
                <a:cs typeface="Arial"/>
              </a:rPr>
              <a:t>Duration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971" y="107313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412" y="7076652"/>
            <a:ext cx="184658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i="1" spc="-10" dirty="0">
                <a:solidFill>
                  <a:srgbClr val="1A3C86"/>
                </a:solidFill>
                <a:latin typeface="Arial"/>
                <a:cs typeface="Arial"/>
              </a:rPr>
              <a:t>#Gastroesophageal</a:t>
            </a:r>
            <a:r>
              <a:rPr sz="1200" b="1" i="1" spc="20" dirty="0">
                <a:solidFill>
                  <a:srgbClr val="1A3C86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1A3C86"/>
                </a:solidFill>
                <a:latin typeface="Arial"/>
                <a:cs typeface="Arial"/>
              </a:rPr>
              <a:t>reflux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27" y="158113"/>
            <a:ext cx="0" cy="7254240"/>
          </a:xfrm>
          <a:custGeom>
            <a:avLst/>
            <a:gdLst/>
            <a:ahLst/>
            <a:cxnLst/>
            <a:rect l="l" t="t" r="r" b="b"/>
            <a:pathLst>
              <a:path h="7254240">
                <a:moveTo>
                  <a:pt x="0" y="0"/>
                </a:moveTo>
                <a:lnTo>
                  <a:pt x="0" y="7253736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9695" y="129538"/>
            <a:ext cx="10471785" cy="7292340"/>
            <a:chOff x="99695" y="129538"/>
            <a:chExt cx="10471785" cy="7292340"/>
          </a:xfrm>
        </p:grpSpPr>
        <p:sp>
          <p:nvSpPr>
            <p:cNvPr id="5" name="object 5"/>
            <p:cNvSpPr/>
            <p:nvPr/>
          </p:nvSpPr>
          <p:spPr>
            <a:xfrm>
              <a:off x="10552431" y="148588"/>
              <a:ext cx="0" cy="7254240"/>
            </a:xfrm>
            <a:custGeom>
              <a:avLst/>
              <a:gdLst/>
              <a:ahLst/>
              <a:cxnLst/>
              <a:rect l="l" t="t" r="r" b="b"/>
              <a:pathLst>
                <a:path h="7254240">
                  <a:moveTo>
                    <a:pt x="0" y="0"/>
                  </a:moveTo>
                  <a:lnTo>
                    <a:pt x="0" y="7253736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45" y="7402325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769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370" y="5012599"/>
              <a:ext cx="393388" cy="360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1630" y="5011366"/>
              <a:ext cx="391745" cy="3364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4220" y="1802243"/>
              <a:ext cx="2308934" cy="27110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64167" y="342095"/>
            <a:ext cx="8026400" cy="64338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05180" marR="5080" indent="-241300">
              <a:lnSpc>
                <a:spcPct val="101000"/>
              </a:lnSpc>
              <a:spcBef>
                <a:spcPts val="85"/>
              </a:spcBef>
            </a:pPr>
            <a:r>
              <a:rPr spc="-150" dirty="0"/>
              <a:t>WHAT SHOULD A PARENT DO WHEN THE CHILD HAS A SEVERE INFECTION TREATED WITH INTRAVENOUS ANTIBIOTICS?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1731" y="1436781"/>
            <a:ext cx="7732395" cy="342836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65"/>
              </a:spcBef>
            </a:pPr>
            <a:r>
              <a:rPr sz="1400" b="1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GOOD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</a:t>
            </a:r>
            <a:r>
              <a:rPr sz="1400" b="1" spc="-105" dirty="0">
                <a:latin typeface="Arial"/>
                <a:cs typeface="Arial"/>
              </a:rPr>
              <a:t>: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case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child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presents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severe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infection</a:t>
            </a:r>
            <a:r>
              <a:rPr sz="1400" b="1" spc="-40" dirty="0">
                <a:latin typeface="Arial"/>
                <a:cs typeface="Arial"/>
              </a:rPr>
              <a:t> (i.e.,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pyelonephritis,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osteomyelitis,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and </a:t>
            </a:r>
            <a:r>
              <a:rPr sz="1400" b="1" spc="-110" dirty="0">
                <a:latin typeface="Arial"/>
                <a:cs typeface="Arial"/>
              </a:rPr>
              <a:t>severe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pneumonia)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he/she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would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be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hospitalized,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and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IV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antibiotic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therapy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would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surely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be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started.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The </a:t>
            </a:r>
            <a:r>
              <a:rPr sz="1400" b="1" spc="-120" dirty="0">
                <a:latin typeface="Arial"/>
                <a:cs typeface="Arial"/>
              </a:rPr>
              <a:t>physician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can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decide</a:t>
            </a:r>
            <a:r>
              <a:rPr sz="1400" b="1" spc="-50" dirty="0">
                <a:latin typeface="Arial"/>
                <a:cs typeface="Arial"/>
              </a:rPr>
              <a:t> to </a:t>
            </a:r>
            <a:r>
              <a:rPr sz="1400" b="1" spc="-85" dirty="0">
                <a:latin typeface="Arial"/>
                <a:cs typeface="Arial"/>
              </a:rPr>
              <a:t>rapidly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switch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the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intravenous</a:t>
            </a:r>
            <a:r>
              <a:rPr sz="1400" b="1" spc="-50" dirty="0">
                <a:latin typeface="Arial"/>
                <a:cs typeface="Arial"/>
              </a:rPr>
              <a:t> with </a:t>
            </a:r>
            <a:r>
              <a:rPr sz="1400" b="1" spc="-80" dirty="0">
                <a:latin typeface="Arial"/>
                <a:cs typeface="Arial"/>
              </a:rPr>
              <a:t>oral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route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when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your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child’s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conditions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and </a:t>
            </a:r>
            <a:r>
              <a:rPr sz="1400" b="1" spc="-65" dirty="0">
                <a:latin typeface="Arial"/>
                <a:cs typeface="Arial"/>
              </a:rPr>
              <a:t>his/her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blood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tests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are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improved.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 </a:t>
            </a:r>
            <a:r>
              <a:rPr sz="1400" b="1" spc="-125" dirty="0">
                <a:latin typeface="Arial"/>
                <a:cs typeface="Arial"/>
              </a:rPr>
              <a:t>is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known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about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antibiotics:</a:t>
            </a:r>
            <a:endParaRPr sz="1400">
              <a:latin typeface="Arial"/>
              <a:cs typeface="Arial"/>
            </a:endParaRPr>
          </a:p>
          <a:p>
            <a:pPr marL="372110" indent="-270510">
              <a:lnSpc>
                <a:spcPct val="100000"/>
              </a:lnSpc>
              <a:spcBef>
                <a:spcPts val="770"/>
              </a:spcBef>
              <a:buChar char="•"/>
              <a:tabLst>
                <a:tab pos="372110" algn="l"/>
              </a:tabLst>
            </a:pPr>
            <a:r>
              <a:rPr sz="1400" spc="-40" dirty="0">
                <a:latin typeface="Arial"/>
                <a:cs typeface="Arial"/>
              </a:rPr>
              <a:t>Antibiotics</a:t>
            </a:r>
            <a:r>
              <a:rPr sz="1400" spc="-65" dirty="0">
                <a:latin typeface="Arial"/>
                <a:cs typeface="Arial"/>
              </a:rPr>
              <a:t> are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medicines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kill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stop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growth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bacteria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5" dirty="0">
                <a:latin typeface="Arial"/>
                <a:cs typeface="Arial"/>
              </a:rPr>
              <a:t> cure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infections.</a:t>
            </a:r>
            <a:endParaRPr sz="1400">
              <a:latin typeface="Arial"/>
              <a:cs typeface="Arial"/>
            </a:endParaRPr>
          </a:p>
          <a:p>
            <a:pPr marL="372745" marR="716915" indent="-271145">
              <a:lnSpc>
                <a:spcPct val="102899"/>
              </a:lnSpc>
              <a:spcBef>
                <a:spcPts val="190"/>
              </a:spcBef>
              <a:buChar char="•"/>
              <a:tabLst>
                <a:tab pos="372745" algn="l"/>
              </a:tabLst>
            </a:pPr>
            <a:r>
              <a:rPr sz="1400" spc="-45" dirty="0">
                <a:latin typeface="Arial"/>
                <a:cs typeface="Arial"/>
              </a:rPr>
              <a:t>In </a:t>
            </a:r>
            <a:r>
              <a:rPr sz="1400" spc="-120" dirty="0">
                <a:latin typeface="Arial"/>
                <a:cs typeface="Arial"/>
              </a:rPr>
              <a:t>case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severe</a:t>
            </a:r>
            <a:r>
              <a:rPr sz="1400" spc="-45" dirty="0">
                <a:latin typeface="Arial"/>
                <a:cs typeface="Arial"/>
              </a:rPr>
              <a:t> bacterial infections, </a:t>
            </a:r>
            <a:r>
              <a:rPr sz="1400" spc="-40" dirty="0">
                <a:latin typeface="Arial"/>
                <a:cs typeface="Arial"/>
              </a:rPr>
              <a:t>antibiotics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mandatory.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Your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doctor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will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choose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40" dirty="0">
                <a:latin typeface="Arial"/>
                <a:cs typeface="Arial"/>
              </a:rPr>
              <a:t>appropriate </a:t>
            </a:r>
            <a:r>
              <a:rPr sz="1400" spc="-25" dirty="0">
                <a:latin typeface="Arial"/>
                <a:cs typeface="Arial"/>
              </a:rPr>
              <a:t>antibiotic,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route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administration,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length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therapy.</a:t>
            </a:r>
            <a:endParaRPr sz="1400">
              <a:latin typeface="Arial"/>
              <a:cs typeface="Arial"/>
            </a:endParaRPr>
          </a:p>
          <a:p>
            <a:pPr marL="372745" marR="995680" indent="-271145">
              <a:lnSpc>
                <a:spcPct val="102899"/>
              </a:lnSpc>
              <a:spcBef>
                <a:spcPts val="170"/>
              </a:spcBef>
              <a:buChar char="•"/>
              <a:tabLst>
                <a:tab pos="372745" algn="l"/>
              </a:tabLst>
            </a:pPr>
            <a:r>
              <a:rPr sz="1400" spc="-40" dirty="0">
                <a:latin typeface="Arial"/>
                <a:cs typeface="Arial"/>
              </a:rPr>
              <a:t>Antimicrobial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resistance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one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global </a:t>
            </a:r>
            <a:r>
              <a:rPr sz="1400" spc="-45" dirty="0">
                <a:latin typeface="Arial"/>
                <a:cs typeface="Arial"/>
              </a:rPr>
              <a:t>public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health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problems. </a:t>
            </a:r>
            <a:r>
              <a:rPr sz="1400" spc="-11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misuse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spc="-70" dirty="0">
                <a:latin typeface="Arial"/>
                <a:cs typeface="Arial"/>
              </a:rPr>
              <a:t>overuse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antimicrobials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is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main </a:t>
            </a:r>
            <a:r>
              <a:rPr sz="1400" spc="-30" dirty="0">
                <a:latin typeface="Arial"/>
                <a:cs typeface="Arial"/>
              </a:rPr>
              <a:t>driver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development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60" dirty="0">
                <a:latin typeface="Arial"/>
                <a:cs typeface="Arial"/>
              </a:rPr>
              <a:t> bacterias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are </a:t>
            </a:r>
            <a:r>
              <a:rPr sz="1400" spc="-45" dirty="0">
                <a:latin typeface="Arial"/>
                <a:cs typeface="Arial"/>
              </a:rPr>
              <a:t>resistant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antibiotics.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latin typeface="Arial"/>
                <a:cs typeface="Arial"/>
              </a:rPr>
              <a:t>What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can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you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help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your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child: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1363" y="5001890"/>
            <a:ext cx="4337685" cy="152654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710"/>
              </a:spcBef>
            </a:pPr>
            <a:r>
              <a:rPr sz="1400" b="1" spc="-135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550"/>
              </a:spcBef>
              <a:buChar char="•"/>
              <a:tabLst>
                <a:tab pos="191770" algn="l"/>
              </a:tabLst>
            </a:pPr>
            <a:r>
              <a:rPr sz="1400" spc="-60" dirty="0">
                <a:latin typeface="Arial"/>
                <a:cs typeface="Arial"/>
              </a:rPr>
              <a:t>Trust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your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pediatrician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follow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their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advice.</a:t>
            </a:r>
            <a:endParaRPr sz="1400">
              <a:latin typeface="Arial"/>
              <a:cs typeface="Arial"/>
            </a:endParaRPr>
          </a:p>
          <a:p>
            <a:pPr marL="191770" marR="270510" indent="-179705">
              <a:lnSpc>
                <a:spcPct val="102899"/>
              </a:lnSpc>
              <a:spcBef>
                <a:spcPts val="195"/>
              </a:spcBef>
              <a:buChar char="•"/>
              <a:tabLst>
                <a:tab pos="191770" algn="l"/>
              </a:tabLst>
            </a:pPr>
            <a:r>
              <a:rPr sz="1400" spc="-65" dirty="0">
                <a:latin typeface="Arial"/>
                <a:cs typeface="Arial"/>
              </a:rPr>
              <a:t>Let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your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child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know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they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will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get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better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soon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will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able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go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home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hospital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quickly.</a:t>
            </a:r>
            <a:endParaRPr sz="1400">
              <a:latin typeface="Arial"/>
              <a:cs typeface="Arial"/>
            </a:endParaRPr>
          </a:p>
          <a:p>
            <a:pPr marL="191770" marR="5080" indent="-179705">
              <a:lnSpc>
                <a:spcPct val="102899"/>
              </a:lnSpc>
              <a:spcBef>
                <a:spcPts val="190"/>
              </a:spcBef>
              <a:buChar char="•"/>
              <a:tabLst>
                <a:tab pos="191770" algn="l"/>
              </a:tabLst>
            </a:pPr>
            <a:r>
              <a:rPr sz="1400" spc="-125" dirty="0">
                <a:latin typeface="Arial"/>
                <a:cs typeface="Arial"/>
              </a:rPr>
              <a:t>Ask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questions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you </a:t>
            </a:r>
            <a:r>
              <a:rPr sz="1400" spc="-80" dirty="0">
                <a:latin typeface="Arial"/>
                <a:cs typeface="Arial"/>
              </a:rPr>
              <a:t>have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concerns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60" dirty="0">
                <a:latin typeface="Arial"/>
                <a:cs typeface="Arial"/>
              </a:rPr>
              <a:t> clear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about </a:t>
            </a:r>
            <a:r>
              <a:rPr sz="1400" spc="-25" dirty="0">
                <a:latin typeface="Arial"/>
                <a:cs typeface="Arial"/>
              </a:rPr>
              <a:t>what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they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wish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you </a:t>
            </a:r>
            <a:r>
              <a:rPr sz="1400" spc="-25" dirty="0">
                <a:latin typeface="Arial"/>
                <a:cs typeface="Arial"/>
              </a:rPr>
              <a:t>do.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5907" y="5001890"/>
            <a:ext cx="2038985" cy="8191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00" b="1" spc="-114" dirty="0">
                <a:latin typeface="Arial"/>
                <a:cs typeface="Arial"/>
              </a:rPr>
              <a:t>NOT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40" dirty="0">
                <a:latin typeface="Arial"/>
                <a:cs typeface="Arial"/>
              </a:rPr>
              <a:t>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DO:</a:t>
            </a:r>
            <a:endParaRPr sz="1400">
              <a:latin typeface="Arial"/>
              <a:cs typeface="Arial"/>
            </a:endParaRPr>
          </a:p>
          <a:p>
            <a:pPr marL="241300" marR="5080" indent="-180340">
              <a:lnSpc>
                <a:spcPct val="102899"/>
              </a:lnSpc>
              <a:spcBef>
                <a:spcPts val="505"/>
              </a:spcBef>
              <a:buChar char="•"/>
              <a:tabLst>
                <a:tab pos="241300" algn="l"/>
              </a:tabLst>
            </a:pPr>
            <a:r>
              <a:rPr sz="1400" spc="-114" dirty="0">
                <a:latin typeface="Arial"/>
                <a:cs typeface="Arial"/>
              </a:rPr>
              <a:t>Do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be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worried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about the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switch.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5570" y="113029"/>
            <a:ext cx="10431780" cy="7164705"/>
            <a:chOff x="115570" y="113029"/>
            <a:chExt cx="10431780" cy="716470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38" y="1153849"/>
              <a:ext cx="8415438" cy="660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863" y="419736"/>
              <a:ext cx="996949" cy="8013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2949" y="242571"/>
              <a:ext cx="755650" cy="7880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8820" y="6432600"/>
              <a:ext cx="837563" cy="8375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1763" y="6904017"/>
              <a:ext cx="1687577" cy="31673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5570" y="132078"/>
              <a:ext cx="10431780" cy="0"/>
            </a:xfrm>
            <a:custGeom>
              <a:avLst/>
              <a:gdLst/>
              <a:ahLst/>
              <a:cxnLst/>
              <a:rect l="l" t="t" r="r" b="b"/>
              <a:pathLst>
                <a:path w="10431780">
                  <a:moveTo>
                    <a:pt x="0" y="0"/>
                  </a:moveTo>
                  <a:lnTo>
                    <a:pt x="10431197" y="0"/>
                  </a:lnTo>
                </a:path>
              </a:pathLst>
            </a:custGeom>
            <a:ln w="38099">
              <a:solidFill>
                <a:srgbClr val="1A3C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3213" y="6903891"/>
              <a:ext cx="2871470" cy="373380"/>
            </a:xfrm>
            <a:custGeom>
              <a:avLst/>
              <a:gdLst/>
              <a:ahLst/>
              <a:cxnLst/>
              <a:rect l="l" t="t" r="r" b="b"/>
              <a:pathLst>
                <a:path w="2871470" h="373379">
                  <a:moveTo>
                    <a:pt x="2871469" y="0"/>
                  </a:moveTo>
                  <a:lnTo>
                    <a:pt x="0" y="0"/>
                  </a:lnTo>
                  <a:lnTo>
                    <a:pt x="0" y="373379"/>
                  </a:lnTo>
                  <a:lnTo>
                    <a:pt x="2871469" y="373379"/>
                  </a:lnTo>
                  <a:lnTo>
                    <a:pt x="2871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8123" y="7006844"/>
            <a:ext cx="16116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70" dirty="0">
                <a:solidFill>
                  <a:srgbClr val="193C85"/>
                </a:solidFill>
                <a:latin typeface="Arial"/>
                <a:cs typeface="Arial"/>
              </a:rPr>
              <a:t>#IV-</a:t>
            </a:r>
            <a:r>
              <a:rPr sz="1300" b="1" i="1" spc="-90" dirty="0">
                <a:solidFill>
                  <a:srgbClr val="193C85"/>
                </a:solidFill>
                <a:latin typeface="Arial"/>
                <a:cs typeface="Arial"/>
              </a:rPr>
              <a:t>Antibiotic</a:t>
            </a:r>
            <a:r>
              <a:rPr sz="1300" b="1" i="1" spc="3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65" dirty="0">
                <a:solidFill>
                  <a:srgbClr val="193C85"/>
                </a:solidFill>
                <a:latin typeface="Arial"/>
                <a:cs typeface="Arial"/>
              </a:rPr>
              <a:t>Duration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3700" y="380585"/>
            <a:ext cx="1289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193C85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31" y="621283"/>
            <a:ext cx="8529955" cy="60909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8540"/>
              </a:lnSpc>
              <a:spcBef>
                <a:spcPts val="275"/>
              </a:spcBef>
            </a:pPr>
            <a:r>
              <a:rPr sz="7000" b="1" spc="-610" dirty="0">
                <a:solidFill>
                  <a:srgbClr val="193C85"/>
                </a:solidFill>
                <a:latin typeface="Arial"/>
                <a:cs typeface="Arial"/>
              </a:rPr>
              <a:t>Do</a:t>
            </a:r>
            <a:r>
              <a:rPr sz="7000" b="1" spc="-35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335" dirty="0">
                <a:solidFill>
                  <a:srgbClr val="193C85"/>
                </a:solidFill>
                <a:latin typeface="Arial"/>
                <a:cs typeface="Arial"/>
              </a:rPr>
              <a:t>not</a:t>
            </a:r>
            <a:r>
              <a:rPr sz="7000" b="1" spc="-3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360" dirty="0">
                <a:solidFill>
                  <a:srgbClr val="193C85"/>
                </a:solidFill>
                <a:latin typeface="Arial"/>
                <a:cs typeface="Arial"/>
              </a:rPr>
              <a:t>routinely</a:t>
            </a:r>
            <a:r>
              <a:rPr sz="7000" b="1" spc="-3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710" dirty="0">
                <a:solidFill>
                  <a:srgbClr val="193C85"/>
                </a:solidFill>
                <a:latin typeface="Arial"/>
                <a:cs typeface="Arial"/>
              </a:rPr>
              <a:t>use </a:t>
            </a:r>
            <a:r>
              <a:rPr sz="7000" b="1" spc="-434" dirty="0">
                <a:solidFill>
                  <a:srgbClr val="193C85"/>
                </a:solidFill>
                <a:latin typeface="Arial"/>
                <a:cs typeface="Arial"/>
              </a:rPr>
              <a:t>antibiotics</a:t>
            </a:r>
            <a:r>
              <a:rPr sz="7000" b="1" spc="-35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400" dirty="0">
                <a:solidFill>
                  <a:srgbClr val="193C85"/>
                </a:solidFill>
                <a:latin typeface="Arial"/>
                <a:cs typeface="Arial"/>
              </a:rPr>
              <a:t>in</a:t>
            </a:r>
            <a:r>
              <a:rPr sz="7000" b="1" spc="-3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484" dirty="0">
                <a:solidFill>
                  <a:srgbClr val="193C85"/>
                </a:solidFill>
                <a:latin typeface="Arial"/>
                <a:cs typeface="Arial"/>
              </a:rPr>
              <a:t>children </a:t>
            </a:r>
            <a:r>
              <a:rPr sz="7000" b="1" spc="-254" dirty="0">
                <a:solidFill>
                  <a:srgbClr val="193C85"/>
                </a:solidFill>
                <a:latin typeface="Arial"/>
                <a:cs typeface="Arial"/>
              </a:rPr>
              <a:t>with</a:t>
            </a:r>
            <a:r>
              <a:rPr sz="7000" b="1" spc="-35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470" dirty="0">
                <a:solidFill>
                  <a:srgbClr val="193C85"/>
                </a:solidFill>
                <a:latin typeface="Arial"/>
                <a:cs typeface="Arial"/>
              </a:rPr>
              <a:t>acute</a:t>
            </a:r>
            <a:r>
              <a:rPr sz="7000" b="1" spc="-3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325" dirty="0">
                <a:solidFill>
                  <a:srgbClr val="193C85"/>
                </a:solidFill>
                <a:latin typeface="Arial"/>
                <a:cs typeface="Arial"/>
              </a:rPr>
              <a:t>otitis</a:t>
            </a:r>
            <a:r>
              <a:rPr sz="7000" b="1" spc="-3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459" dirty="0">
                <a:solidFill>
                  <a:srgbClr val="193C85"/>
                </a:solidFill>
                <a:latin typeface="Arial"/>
                <a:cs typeface="Arial"/>
              </a:rPr>
              <a:t>media </a:t>
            </a:r>
            <a:r>
              <a:rPr sz="7000" b="1" spc="-455" dirty="0">
                <a:solidFill>
                  <a:srgbClr val="193C85"/>
                </a:solidFill>
                <a:latin typeface="Arial"/>
                <a:cs typeface="Arial"/>
              </a:rPr>
              <a:t>when</a:t>
            </a:r>
            <a:r>
              <a:rPr sz="7000" b="1" spc="-35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405" dirty="0">
                <a:solidFill>
                  <a:srgbClr val="193C85"/>
                </a:solidFill>
                <a:latin typeface="Arial"/>
                <a:cs typeface="Arial"/>
              </a:rPr>
              <a:t>self-</a:t>
            </a:r>
            <a:r>
              <a:rPr sz="7000" b="1" spc="-434" dirty="0">
                <a:solidFill>
                  <a:srgbClr val="193C85"/>
                </a:solidFill>
                <a:latin typeface="Arial"/>
                <a:cs typeface="Arial"/>
              </a:rPr>
              <a:t>resolution</a:t>
            </a:r>
            <a:r>
              <a:rPr sz="7000" b="1" spc="-3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7000" b="1" spc="-710" dirty="0">
                <a:solidFill>
                  <a:srgbClr val="193C85"/>
                </a:solidFill>
                <a:latin typeface="Arial"/>
                <a:cs typeface="Arial"/>
              </a:rPr>
              <a:t>is </a:t>
            </a:r>
            <a:r>
              <a:rPr sz="7000" b="1" spc="-490" dirty="0">
                <a:solidFill>
                  <a:srgbClr val="193C85"/>
                </a:solidFill>
                <a:latin typeface="Arial"/>
                <a:cs typeface="Arial"/>
              </a:rPr>
              <a:t>expected</a:t>
            </a:r>
            <a:endParaRPr sz="7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20"/>
              </a:spcBef>
            </a:pPr>
            <a:r>
              <a:rPr sz="1300" b="1" i="1" spc="-110" dirty="0">
                <a:solidFill>
                  <a:srgbClr val="193C85"/>
                </a:solidFill>
                <a:latin typeface="Arial"/>
                <a:cs typeface="Arial"/>
              </a:rPr>
              <a:t>#Acute</a:t>
            </a:r>
            <a:r>
              <a:rPr sz="1300" b="1" i="1" spc="-5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80" dirty="0">
                <a:solidFill>
                  <a:srgbClr val="193C85"/>
                </a:solidFill>
                <a:latin typeface="Arial"/>
                <a:cs typeface="Arial"/>
              </a:rPr>
              <a:t>Otitis</a:t>
            </a:r>
            <a:r>
              <a:rPr sz="1300" b="1" i="1" spc="-50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55" dirty="0">
                <a:solidFill>
                  <a:srgbClr val="193C85"/>
                </a:solidFill>
                <a:latin typeface="Arial"/>
                <a:cs typeface="Arial"/>
              </a:rPr>
              <a:t>Media </a:t>
            </a:r>
            <a:r>
              <a:rPr sz="1300" b="1" i="1" spc="-30" dirty="0">
                <a:solidFill>
                  <a:srgbClr val="193C85"/>
                </a:solidFill>
                <a:latin typeface="Arial"/>
                <a:cs typeface="Arial"/>
              </a:rPr>
              <a:t>&amp;</a:t>
            </a:r>
            <a:r>
              <a:rPr sz="1300" b="1" i="1" spc="-45" dirty="0">
                <a:solidFill>
                  <a:srgbClr val="193C85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193C85"/>
                </a:solidFill>
                <a:latin typeface="Arial"/>
                <a:cs typeface="Arial"/>
              </a:rPr>
              <a:t>Antibiotics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971" y="135253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>
                <a:moveTo>
                  <a:pt x="0" y="0"/>
                </a:moveTo>
                <a:lnTo>
                  <a:pt x="10431197" y="0"/>
                </a:lnTo>
              </a:path>
            </a:pathLst>
          </a:custGeom>
          <a:ln w="38099">
            <a:solidFill>
              <a:srgbClr val="1A3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3173</Words>
  <Application>Microsoft Macintosh PowerPoint</Application>
  <PresentationFormat>Personalizzato</PresentationFormat>
  <Paragraphs>240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Office Theme</vt:lpstr>
      <vt:lpstr>Presentazione standard di PowerPoint</vt:lpstr>
      <vt:lpstr>EAP CW Top 10 Recommendations:</vt:lpstr>
      <vt:lpstr>Presentazione standard di PowerPoint</vt:lpstr>
      <vt:lpstr>WHAT SHOULD A PARENT DO WHEN THE CHILD HAS A COUGH?</vt:lpstr>
      <vt:lpstr>Presentazione standard di PowerPoint</vt:lpstr>
      <vt:lpstr>WHAT SHOULD A PARENT DO WHEN AN INFANT HAS A BRONCHIOLITIS? ARE MEDICINES REALLY NEEDED?</vt:lpstr>
      <vt:lpstr>Presentazione standard di PowerPoint</vt:lpstr>
      <vt:lpstr>WHAT SHOULD A PARENT DO WHEN THE CHILD HAS A SEVERE INFECTION TREATED WITH INTRAVENOUS ANTIBIOTICS?</vt:lpstr>
      <vt:lpstr>Presentazione standard di PowerPoint</vt:lpstr>
      <vt:lpstr>       WHAT SHOULD A PARENT DO WHEN THE CHILD HAS A MIDDLE EAR INFECTION? ARE ANTIBIOTICS REALLY NEEDED?</vt:lpstr>
      <vt:lpstr>Presentazione standard di PowerPoint</vt:lpstr>
      <vt:lpstr>WHAT SHOULD PARENTS UNDERSTAND ABOUT ANTIBIOTICS IN NEWBORNS? ARE THEY REALLY NEEDED IN NEONATES WITHOUT CLINICAL SIGNS OF SEPSIS?</vt:lpstr>
      <vt:lpstr>Presentazione standard di PowerPoint</vt:lpstr>
      <vt:lpstr>           HOW SHOULD A PARENT DEAL WITH THE CHILD’S               HOSPITALIZATION? IS IT ALWAYS THE BEST OPTION?</vt:lpstr>
      <vt:lpstr>Presentazione standard di PowerPoint</vt:lpstr>
      <vt:lpstr>    WHAT SHOULD PARENTS UNDERSTAND ABOUT ANTIBIOTICS IN CASE      OF SUSPECTED NEONATAL SEPSIS? IS A SHORT COURSE ENOUGH?</vt:lpstr>
      <vt:lpstr>Do not perform screening panels (IgE</vt:lpstr>
      <vt:lpstr>WHAT SHOULD PARENTS UNDERSTAND ABOUT IGE TESTING? DON’T BE TOO KEEN TO SCREEN!</vt:lpstr>
      <vt:lpstr>Presentazione standard di PowerPoint</vt:lpstr>
      <vt:lpstr>SHOULD A PARENT BE WORRIED ABOUT AN URINARY TRACT INFECTION WHEN THE CHILD HAS FEVER?</vt:lpstr>
      <vt:lpstr>Presentazione standard di PowerPoint</vt:lpstr>
      <vt:lpstr>        WHAT SHOULD A PARENT DO WHEN AN INFANT HAS GASTROESOPHAGEAL REFLUX (GER)?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Campello Emilia</cp:lastModifiedBy>
  <cp:revision>3</cp:revision>
  <dcterms:created xsi:type="dcterms:W3CDTF">2024-11-19T13:23:57Z</dcterms:created>
  <dcterms:modified xsi:type="dcterms:W3CDTF">2024-11-19T14:06:12Z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2024-11-19T00:00:00Z</vt:filetime>
  </property>
  <property fmtid="{D5CDD505-2E9C-101B-9397-08002B2CF9AE}" pid="3" name="LastSaved">
    <vt:filetime>2024-11-19T00:00:00Z</vt:filetime>
  </property>
  <property fmtid="{D5CDD505-2E9C-101B-9397-08002B2CF9AE}" pid="4" name="Producer">
    <vt:lpwstr>macOS Versione 15.0 (Build 24A335) Quartz PDFContext</vt:lpwstr>
  </property>
</Properties>
</file>